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72" r:id="rId2"/>
    <p:sldId id="258" r:id="rId3"/>
    <p:sldId id="280" r:id="rId4"/>
    <p:sldId id="281" r:id="rId5"/>
    <p:sldId id="282" r:id="rId6"/>
    <p:sldId id="277" r:id="rId7"/>
    <p:sldId id="260" r:id="rId8"/>
    <p:sldId id="275" r:id="rId9"/>
    <p:sldId id="263" r:id="rId10"/>
    <p:sldId id="266" r:id="rId11"/>
    <p:sldId id="265" r:id="rId12"/>
    <p:sldId id="270" r:id="rId13"/>
    <p:sldId id="267" r:id="rId14"/>
    <p:sldId id="268" r:id="rId15"/>
    <p:sldId id="278" r:id="rId16"/>
    <p:sldId id="269" r:id="rId17"/>
    <p:sldId id="271" r:id="rId18"/>
    <p:sldId id="279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E4"/>
    <a:srgbClr val="FFF8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02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1D76A-DBC4-DB47-B788-9DF7E0C29883}" type="datetimeFigureOut">
              <a:rPr lang="en-US" smtClean="0"/>
              <a:pPr/>
              <a:t>12/31/13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D2F74-0170-0F47-8FA0-5811197745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65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D2F74-0170-0F47-8FA0-58111977457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42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D2F74-0170-0F47-8FA0-58111977457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42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Focus</a:t>
            </a:r>
            <a:r>
              <a:rPr lang="en-US" baseline="0" dirty="0" smtClean="0"/>
              <a:t> on the lower panel first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Y-axis is number of individuals with a deleterious </a:t>
            </a:r>
            <a:r>
              <a:rPr lang="en-US" baseline="0" dirty="0" err="1" smtClean="0"/>
              <a:t>germline</a:t>
            </a:r>
            <a:r>
              <a:rPr lang="en-US" baseline="0" dirty="0" smtClean="0"/>
              <a:t> mutation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X-axis has two variables; big block indicate the proportion of set A with a allelic imbalance; small block is the proportion of non-reference reads at imbalanced sites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For lower panel, the proportion of non-ref reads is not important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Upper panel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Explain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With total loss of </a:t>
            </a:r>
            <a:r>
              <a:rPr lang="en-US" baseline="0" dirty="0" err="1" smtClean="0"/>
              <a:t>heterozygosity</a:t>
            </a:r>
            <a:r>
              <a:rPr lang="en-US" baseline="0" dirty="0" smtClean="0"/>
              <a:t>, it does not differ much from lower panel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D2F74-0170-0F47-8FA0-58111977457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615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FB4B-4197-EE43-A6E6-C1B96CAE49FA}" type="datetimeFigureOut">
              <a:rPr lang="en-US" smtClean="0"/>
              <a:pPr/>
              <a:t>12/31/13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45BF-535A-4C48-9F73-2B0F6B0E5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FB4B-4197-EE43-A6E6-C1B96CAE49FA}" type="datetimeFigureOut">
              <a:rPr lang="en-US" smtClean="0"/>
              <a:pPr/>
              <a:t>12/31/13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45BF-535A-4C48-9F73-2B0F6B0E5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FB4B-4197-EE43-A6E6-C1B96CAE49FA}" type="datetimeFigureOut">
              <a:rPr lang="en-US" smtClean="0"/>
              <a:pPr/>
              <a:t>12/31/13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45BF-535A-4C48-9F73-2B0F6B0E5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FB4B-4197-EE43-A6E6-C1B96CAE49FA}" type="datetimeFigureOut">
              <a:rPr lang="en-US" smtClean="0"/>
              <a:pPr/>
              <a:t>12/31/13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45BF-535A-4C48-9F73-2B0F6B0E5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FB4B-4197-EE43-A6E6-C1B96CAE49FA}" type="datetimeFigureOut">
              <a:rPr lang="en-US" smtClean="0"/>
              <a:pPr/>
              <a:t>12/31/13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45BF-535A-4C48-9F73-2B0F6B0E5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FB4B-4197-EE43-A6E6-C1B96CAE49FA}" type="datetimeFigureOut">
              <a:rPr lang="en-US" smtClean="0"/>
              <a:pPr/>
              <a:t>12/31/13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45BF-535A-4C48-9F73-2B0F6B0E5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FB4B-4197-EE43-A6E6-C1B96CAE49FA}" type="datetimeFigureOut">
              <a:rPr lang="en-US" smtClean="0"/>
              <a:pPr/>
              <a:t>12/31/13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45BF-535A-4C48-9F73-2B0F6B0E5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FB4B-4197-EE43-A6E6-C1B96CAE49FA}" type="datetimeFigureOut">
              <a:rPr lang="en-US" smtClean="0"/>
              <a:pPr/>
              <a:t>12/31/13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45BF-535A-4C48-9F73-2B0F6B0E5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FB4B-4197-EE43-A6E6-C1B96CAE49FA}" type="datetimeFigureOut">
              <a:rPr lang="en-US" smtClean="0"/>
              <a:pPr/>
              <a:t>12/31/13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45BF-535A-4C48-9F73-2B0F6B0E5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FB4B-4197-EE43-A6E6-C1B96CAE49FA}" type="datetimeFigureOut">
              <a:rPr lang="en-US" smtClean="0"/>
              <a:pPr/>
              <a:t>12/31/13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45BF-535A-4C48-9F73-2B0F6B0E5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FB4B-4197-EE43-A6E6-C1B96CAE49FA}" type="datetimeFigureOut">
              <a:rPr lang="en-US" smtClean="0"/>
              <a:pPr/>
              <a:t>12/31/13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45BF-535A-4C48-9F73-2B0F6B0E5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9FB4B-4197-EE43-A6E6-C1B96CAE49FA}" type="datetimeFigureOut">
              <a:rPr lang="en-US" smtClean="0"/>
              <a:pPr/>
              <a:t>12/31/13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745BF-535A-4C48-9F73-2B0F6B0E5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ufflab.org/software/%23sg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Detecting Statistical Interaction Between Somatic Mutational Events and </a:t>
            </a:r>
            <a:r>
              <a:rPr lang="en-US" sz="3600" dirty="0" err="1" smtClean="0"/>
              <a:t>Germline</a:t>
            </a:r>
            <a:r>
              <a:rPr lang="en-US" sz="3600" dirty="0" smtClean="0"/>
              <a:t> Variation from Next-generation Sequence Data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5155174"/>
            <a:ext cx="6400800" cy="871648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Hao</a:t>
            </a:r>
            <a:r>
              <a:rPr lang="en-US" dirty="0" smtClean="0">
                <a:solidFill>
                  <a:schemeClr val="tx1"/>
                </a:solidFill>
              </a:rPr>
              <a:t> Hu and Chad Huff</a:t>
            </a:r>
          </a:p>
          <a:p>
            <a:r>
              <a:rPr lang="en-US" dirty="0">
                <a:solidFill>
                  <a:schemeClr val="tx1"/>
                </a:solidFill>
              </a:rPr>
              <a:t>The University of Texas MD Anderson Cancer Center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542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Power of AIRS to detect preferential allelic imbalance</a:t>
            </a:r>
            <a:endParaRPr lang="en-US" sz="3600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1718" t="8405" r="346" b="11330"/>
          <a:stretch>
            <a:fillRect/>
          </a:stretch>
        </p:blipFill>
        <p:spPr bwMode="auto">
          <a:xfrm>
            <a:off x="330894" y="2166933"/>
            <a:ext cx="8483819" cy="3475045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807991" y="6401015"/>
            <a:ext cx="3859509" cy="31915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i="1" dirty="0" smtClean="0">
                <a:ea typeface="ＭＳ Ｐゴシック" charset="-128"/>
              </a:rPr>
              <a:t>α = </a:t>
            </a:r>
            <a:r>
              <a:rPr lang="en-US" sz="2000" dirty="0" smtClean="0">
                <a:ea typeface="ＭＳ Ｐゴシック" charset="-128"/>
              </a:rPr>
              <a:t>0.05, Sample size for group B = 200.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Somatic Mutation Interact Test (SMIT)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829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Two-sided gene-based test to determine whether </a:t>
            </a:r>
            <a:r>
              <a:rPr lang="en-US" dirty="0" smtClean="0"/>
              <a:t>set A </a:t>
            </a:r>
            <a:r>
              <a:rPr lang="en-US" dirty="0" smtClean="0"/>
              <a:t>has different </a:t>
            </a:r>
            <a:r>
              <a:rPr lang="en-US" dirty="0" smtClean="0"/>
              <a:t>SNV</a:t>
            </a:r>
            <a:r>
              <a:rPr lang="en-US" dirty="0" smtClean="0"/>
              <a:t>/small </a:t>
            </a:r>
            <a:r>
              <a:rPr lang="en-US" dirty="0" err="1" smtClean="0"/>
              <a:t>indel</a:t>
            </a:r>
            <a:r>
              <a:rPr lang="en-US" dirty="0" smtClean="0"/>
              <a:t> </a:t>
            </a:r>
            <a:r>
              <a:rPr lang="en-US" dirty="0" smtClean="0"/>
              <a:t>mutation rate than set </a:t>
            </a:r>
            <a:r>
              <a:rPr lang="en-US" dirty="0" smtClean="0"/>
              <a:t>B</a:t>
            </a:r>
          </a:p>
          <a:p>
            <a:endParaRPr lang="en-US" sz="2600" dirty="0"/>
          </a:p>
          <a:p>
            <a:r>
              <a:rPr lang="en-US" dirty="0" smtClean="0"/>
              <a:t>Assumes somatic mutations have </a:t>
            </a:r>
            <a:r>
              <a:rPr lang="en-US" dirty="0"/>
              <a:t>two components</a:t>
            </a:r>
          </a:p>
          <a:p>
            <a:pPr lvl="1"/>
            <a:r>
              <a:rPr lang="en-US" dirty="0"/>
              <a:t>Somatic driver mutation rate in gene of </a:t>
            </a:r>
            <a:r>
              <a:rPr lang="en-US" dirty="0" smtClean="0"/>
              <a:t>interest (s)</a:t>
            </a:r>
            <a:endParaRPr lang="en-US" dirty="0"/>
          </a:p>
          <a:p>
            <a:pPr lvl="1"/>
            <a:r>
              <a:rPr lang="en-US" dirty="0" smtClean="0"/>
              <a:t>Genome</a:t>
            </a:r>
            <a:r>
              <a:rPr lang="en-US" dirty="0"/>
              <a:t>-wide background </a:t>
            </a:r>
            <a:r>
              <a:rPr lang="en-US" dirty="0" smtClean="0"/>
              <a:t>rate (r), estimated separately for each individual from gene </a:t>
            </a:r>
            <a:r>
              <a:rPr lang="en-US" dirty="0"/>
              <a:t>length and genome-wide mutation </a:t>
            </a:r>
            <a:r>
              <a:rPr lang="en-US" dirty="0" smtClean="0"/>
              <a:t>counts</a:t>
            </a:r>
          </a:p>
          <a:p>
            <a:endParaRPr lang="en-US" sz="2600" dirty="0" smtClean="0"/>
          </a:p>
        </p:txBody>
      </p:sp>
      <p:pic>
        <p:nvPicPr>
          <p:cNvPr id="7" name="Picture 6" descr="Screen shot 2013-10-06 at 12.06.48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92" y="4807898"/>
            <a:ext cx="7523238" cy="11455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97429" y="6027807"/>
            <a:ext cx="6507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r>
              <a:rPr lang="en-US" dirty="0" smtClean="0"/>
              <a:t>: set of individuals with somatic mutations in the current gene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 rotWithShape="1">
          <a:blip r:embed="rId2"/>
          <a:srcRect b="33978"/>
          <a:stretch/>
        </p:blipFill>
        <p:spPr bwMode="auto">
          <a:xfrm>
            <a:off x="457200" y="1447800"/>
            <a:ext cx="8754636" cy="444398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SMIT controls for Type I error with variable background mutation </a:t>
            </a:r>
            <a:r>
              <a:rPr lang="en-US" sz="4000" dirty="0" smtClean="0"/>
              <a:t>rate</a:t>
            </a:r>
            <a:endParaRPr lang="en-US" sz="4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00301" y="5790290"/>
            <a:ext cx="914400" cy="507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SMIT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308600" y="5790290"/>
            <a:ext cx="2781300" cy="6613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Fisher’s Exact Test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ea typeface="ＭＳ Ｐゴシック" charset="-128"/>
              </a:rPr>
              <a:t>Power of SMIT to detect statistical </a:t>
            </a:r>
            <a:r>
              <a:rPr lang="en-US" sz="2800" dirty="0" smtClean="0">
                <a:ea typeface="ＭＳ Ｐゴシック" charset="-128"/>
              </a:rPr>
              <a:t>interaction between </a:t>
            </a:r>
            <a:r>
              <a:rPr lang="en-US" sz="2800" dirty="0" err="1" smtClean="0">
                <a:ea typeface="ＭＳ Ｐゴシック" charset="-128"/>
              </a:rPr>
              <a:t>germline</a:t>
            </a:r>
            <a:r>
              <a:rPr lang="en-US" sz="2800" dirty="0" smtClean="0">
                <a:ea typeface="ＭＳ Ｐゴシック" charset="-128"/>
              </a:rPr>
              <a:t> variation and point mutations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2159000"/>
            <a:ext cx="8958688" cy="29083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807991" y="6401015"/>
            <a:ext cx="3859509" cy="31915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i="1" dirty="0" smtClean="0">
                <a:ea typeface="ＭＳ Ｐゴシック" charset="-128"/>
              </a:rPr>
              <a:t>α = </a:t>
            </a:r>
            <a:r>
              <a:rPr lang="en-US" sz="2000" dirty="0" smtClean="0">
                <a:ea typeface="ＭＳ Ｐゴシック" charset="-128"/>
              </a:rPr>
              <a:t>0.05, Sample size for group B = 200.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2366" y="538480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hit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34866" y="538480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2+ hit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Combining AIRS and SMIT (SGI test)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Perform </a:t>
            </a:r>
            <a:r>
              <a:rPr lang="en-US" sz="2800" dirty="0" smtClean="0"/>
              <a:t>AIRS</a:t>
            </a:r>
          </a:p>
          <a:p>
            <a:endParaRPr lang="en-US" sz="2800" dirty="0" smtClean="0"/>
          </a:p>
          <a:p>
            <a:r>
              <a:rPr lang="en-US" sz="2800" dirty="0" smtClean="0"/>
              <a:t>Remove </a:t>
            </a:r>
            <a:r>
              <a:rPr lang="en-US" sz="2800" dirty="0" smtClean="0"/>
              <a:t>individuals showing sufficient evidence of allelic imbalance at deleterious </a:t>
            </a:r>
            <a:r>
              <a:rPr lang="en-US" sz="2800" dirty="0" smtClean="0"/>
              <a:t>sites</a:t>
            </a:r>
          </a:p>
          <a:p>
            <a:endParaRPr lang="en-US" sz="2800" dirty="0" smtClean="0"/>
          </a:p>
          <a:p>
            <a:r>
              <a:rPr lang="en-US" sz="2800" dirty="0" smtClean="0"/>
              <a:t>Perform SMIT </a:t>
            </a:r>
            <a:r>
              <a:rPr lang="en-US" sz="2800" dirty="0" smtClean="0"/>
              <a:t>on </a:t>
            </a:r>
            <a:r>
              <a:rPr lang="en-US" sz="2800" dirty="0" smtClean="0"/>
              <a:t>remaining </a:t>
            </a:r>
            <a:r>
              <a:rPr lang="en-US" sz="2800" dirty="0" smtClean="0"/>
              <a:t>individuals</a:t>
            </a:r>
          </a:p>
          <a:p>
            <a:endParaRPr lang="en-US" sz="2800" dirty="0" smtClean="0"/>
          </a:p>
          <a:p>
            <a:r>
              <a:rPr lang="en-US" sz="2800" dirty="0" smtClean="0"/>
              <a:t>SGI test combines AIRS and SMIT </a:t>
            </a:r>
            <a:r>
              <a:rPr lang="en-US" sz="2800" dirty="0" smtClean="0"/>
              <a:t>using </a:t>
            </a:r>
            <a:r>
              <a:rPr lang="en-US" sz="2800" dirty="0" smtClean="0"/>
              <a:t>Fisher’s </a:t>
            </a:r>
            <a:r>
              <a:rPr lang="en-US" sz="2800" dirty="0" smtClean="0"/>
              <a:t>combined probability </a:t>
            </a:r>
            <a:r>
              <a:rPr lang="en-US" sz="2800" dirty="0" smtClean="0"/>
              <a:t>test (FCPT)</a:t>
            </a:r>
          </a:p>
          <a:p>
            <a:endParaRPr lang="en-US" sz="2800" dirty="0" smtClean="0"/>
          </a:p>
          <a:p>
            <a:r>
              <a:rPr lang="en-US" sz="2800" dirty="0" smtClean="0"/>
              <a:t>Can also be combined with a gene-based test from a case-control association study using FCPT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ea typeface="ＭＳ Ｐゴシック" charset="-128"/>
              </a:rPr>
              <a:t>Power </a:t>
            </a:r>
            <a:r>
              <a:rPr lang="en-US" sz="2800" dirty="0">
                <a:ea typeface="ＭＳ Ｐゴシック" charset="-128"/>
              </a:rPr>
              <a:t>to detect </a:t>
            </a:r>
            <a:r>
              <a:rPr lang="en-US" sz="2800" dirty="0"/>
              <a:t>somatic-</a:t>
            </a:r>
            <a:r>
              <a:rPr lang="en-US" sz="2800" dirty="0" err="1"/>
              <a:t>germline</a:t>
            </a:r>
            <a:r>
              <a:rPr lang="en-US" sz="2800" dirty="0"/>
              <a:t> </a:t>
            </a:r>
            <a:r>
              <a:rPr lang="en-US" sz="2800" dirty="0" smtClean="0"/>
              <a:t>interaction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656" y="5384799"/>
            <a:ext cx="8229600" cy="1314147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 smtClean="0"/>
              <a:t>Simulation using </a:t>
            </a:r>
            <a:r>
              <a:rPr lang="en-US" sz="2000" i="1" dirty="0" smtClean="0"/>
              <a:t>ATM </a:t>
            </a:r>
            <a:r>
              <a:rPr lang="en-US" sz="2000" dirty="0" smtClean="0"/>
              <a:t>gene mutations in breast cancer as a reference</a:t>
            </a:r>
          </a:p>
          <a:p>
            <a:pPr lvl="1"/>
            <a:r>
              <a:rPr lang="en-US" sz="2000" dirty="0" smtClean="0"/>
              <a:t>7% of all patients carry a deleterious </a:t>
            </a:r>
            <a:r>
              <a:rPr lang="en-US" sz="2000" dirty="0" smtClean="0"/>
              <a:t>mutation in </a:t>
            </a:r>
            <a:r>
              <a:rPr lang="en-US" sz="2000" i="1" dirty="0" smtClean="0"/>
              <a:t>ATM</a:t>
            </a:r>
            <a:endParaRPr lang="en-US" sz="2000" i="1" dirty="0" smtClean="0"/>
          </a:p>
          <a:p>
            <a:pPr lvl="1"/>
            <a:r>
              <a:rPr lang="en-US" sz="2000" dirty="0" smtClean="0"/>
              <a:t>5% of patients in normal group carry a somatic </a:t>
            </a:r>
            <a:r>
              <a:rPr lang="en-US" sz="2000" dirty="0" smtClean="0"/>
              <a:t>mutation in </a:t>
            </a:r>
            <a:r>
              <a:rPr lang="en-US" sz="2000" i="1" dirty="0" smtClean="0"/>
              <a:t>ATM</a:t>
            </a:r>
          </a:p>
          <a:p>
            <a:r>
              <a:rPr lang="en-US" sz="2000" dirty="0"/>
              <a:t>Sample size indicates the number of controls, normal tissue samples from cases, and paired tumor tissue samples from cases.</a:t>
            </a:r>
            <a:endParaRPr lang="en-US" sz="2000" dirty="0"/>
          </a:p>
          <a:p>
            <a:pPr lvl="1"/>
            <a:endParaRPr lang="en-US" dirty="0"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 rotWithShape="1">
          <a:blip r:embed="rId2"/>
          <a:srcRect l="51134" r="997"/>
          <a:stretch/>
        </p:blipFill>
        <p:spPr bwMode="auto">
          <a:xfrm>
            <a:off x="1516380" y="1417638"/>
            <a:ext cx="6294120" cy="33642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409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ea typeface="ＭＳ Ｐゴシック" charset="-128"/>
              </a:rPr>
              <a:t>P</a:t>
            </a:r>
            <a:r>
              <a:rPr lang="en-US" sz="2800" dirty="0" smtClean="0">
                <a:ea typeface="ＭＳ Ｐゴシック" charset="-128"/>
              </a:rPr>
              <a:t>ower </a:t>
            </a:r>
            <a:r>
              <a:rPr lang="en-US" sz="2800" dirty="0">
                <a:ea typeface="ＭＳ Ｐゴシック" charset="-128"/>
              </a:rPr>
              <a:t>to detect </a:t>
            </a:r>
            <a:r>
              <a:rPr lang="en-US" sz="2800" dirty="0" smtClean="0">
                <a:ea typeface="ＭＳ Ｐゴシック" charset="-128"/>
              </a:rPr>
              <a:t>cancer</a:t>
            </a:r>
            <a:r>
              <a:rPr lang="en-US" sz="2800" dirty="0">
                <a:ea typeface="ＭＳ Ｐゴシック" charset="-128"/>
              </a:rPr>
              <a:t>-</a:t>
            </a:r>
            <a:r>
              <a:rPr lang="en-US" sz="2800" dirty="0" err="1">
                <a:ea typeface="ＭＳ Ｐゴシック" charset="-128"/>
              </a:rPr>
              <a:t>germline</a:t>
            </a:r>
            <a:r>
              <a:rPr lang="en-US" sz="2800" dirty="0">
                <a:ea typeface="ＭＳ Ｐゴシック" charset="-128"/>
              </a:rPr>
              <a:t> </a:t>
            </a:r>
            <a:r>
              <a:rPr lang="en-US" sz="2800" dirty="0" smtClean="0">
                <a:ea typeface="ＭＳ Ｐゴシック" charset="-128"/>
              </a:rPr>
              <a:t>association</a:t>
            </a:r>
            <a:endParaRPr lang="en-US" sz="2800" dirty="0"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 rotWithShape="1">
          <a:blip r:embed="rId2"/>
          <a:srcRect r="52131"/>
          <a:stretch/>
        </p:blipFill>
        <p:spPr bwMode="auto">
          <a:xfrm>
            <a:off x="1473200" y="1417638"/>
            <a:ext cx="6178736" cy="3302605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26656" y="5384799"/>
            <a:ext cx="8229600" cy="131414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smtClean="0"/>
              <a:t>Simulation using </a:t>
            </a:r>
            <a:r>
              <a:rPr lang="en-US" sz="2000" i="1" smtClean="0"/>
              <a:t>ATM </a:t>
            </a:r>
            <a:r>
              <a:rPr lang="en-US" sz="2000" smtClean="0"/>
              <a:t>gene mutations in breast cancer as a reference</a:t>
            </a:r>
          </a:p>
          <a:p>
            <a:pPr lvl="1"/>
            <a:r>
              <a:rPr lang="en-US" sz="2000" smtClean="0"/>
              <a:t>7% of all patients carry a deleterious mutation in </a:t>
            </a:r>
            <a:r>
              <a:rPr lang="en-US" sz="2000" i="1" smtClean="0"/>
              <a:t>ATM</a:t>
            </a:r>
          </a:p>
          <a:p>
            <a:pPr lvl="1"/>
            <a:r>
              <a:rPr lang="en-US" sz="2000" smtClean="0"/>
              <a:t>5% of patients in normal group carry a somatic mutation in </a:t>
            </a:r>
            <a:r>
              <a:rPr lang="en-US" sz="2000" i="1" smtClean="0"/>
              <a:t>ATM</a:t>
            </a:r>
          </a:p>
          <a:p>
            <a:r>
              <a:rPr lang="en-US" sz="2000" smtClean="0"/>
              <a:t>Sample size indicates the number of controls, normal tissue samples from cases, and paired tumor tissue samples from cases.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</a:t>
            </a:r>
            <a:r>
              <a:rPr lang="en-US" dirty="0" smtClean="0"/>
              <a:t>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961" y="1600201"/>
            <a:ext cx="8686800" cy="414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Incorporating more sophisticated </a:t>
            </a:r>
            <a:r>
              <a:rPr lang="en-US" dirty="0" smtClean="0"/>
              <a:t>measures of </a:t>
            </a:r>
            <a:r>
              <a:rPr lang="en-US" dirty="0" smtClean="0"/>
              <a:t>allelic </a:t>
            </a:r>
            <a:r>
              <a:rPr lang="en-US" dirty="0" smtClean="0"/>
              <a:t>imbalance, such as HapLOH</a:t>
            </a:r>
            <a:r>
              <a:rPr lang="en-US" baseline="30000" dirty="0" smtClean="0"/>
              <a:t>1</a:t>
            </a:r>
          </a:p>
          <a:p>
            <a:endParaRPr lang="en-US" baseline="30000" dirty="0"/>
          </a:p>
          <a:p>
            <a:endParaRPr lang="en-US" baseline="30000" dirty="0" smtClean="0"/>
          </a:p>
          <a:p>
            <a:r>
              <a:rPr lang="en-US" dirty="0" smtClean="0"/>
              <a:t>Generate more accurate estimate of background somatic mutation </a:t>
            </a:r>
            <a:r>
              <a:rPr lang="en-US" dirty="0" smtClean="0"/>
              <a:t>rate using local genomic context</a:t>
            </a:r>
            <a:endParaRPr lang="en-US" baseline="30000" dirty="0" smtClean="0"/>
          </a:p>
          <a:p>
            <a:endParaRPr lang="en-US" baseline="30000" dirty="0" smtClean="0"/>
          </a:p>
          <a:p>
            <a:endParaRPr lang="en-US" baseline="30000" dirty="0" smtClean="0"/>
          </a:p>
          <a:p>
            <a:r>
              <a:rPr lang="en-US" dirty="0" smtClean="0"/>
              <a:t>Apply VAAST and SGI to publicly available data in TCGA and to internally data generated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99961" y="6375400"/>
            <a:ext cx="8686800" cy="3906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lain"/>
            </a:pPr>
            <a:r>
              <a:rPr lang="en-US" sz="2000" dirty="0" err="1" smtClean="0"/>
              <a:t>Vattathil</a:t>
            </a:r>
            <a:r>
              <a:rPr lang="en-US" sz="2000" dirty="0"/>
              <a:t>, </a:t>
            </a:r>
            <a:r>
              <a:rPr lang="en-US" sz="2000" dirty="0" smtClean="0"/>
              <a:t>S. </a:t>
            </a:r>
            <a:r>
              <a:rPr lang="en-US" sz="2000" dirty="0" err="1" smtClean="0"/>
              <a:t>Scheet</a:t>
            </a:r>
            <a:r>
              <a:rPr lang="en-US" sz="2000" dirty="0"/>
              <a:t>, P</a:t>
            </a:r>
            <a:r>
              <a:rPr lang="en-US" sz="2000" dirty="0" smtClean="0"/>
              <a:t>.  Genome Research, 2013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48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SGI is a tool that enables genome-wide searches for somatic-</a:t>
            </a:r>
            <a:r>
              <a:rPr lang="en-US" dirty="0" err="1" smtClean="0"/>
              <a:t>germline</a:t>
            </a:r>
            <a:r>
              <a:rPr lang="en-US" dirty="0" smtClean="0"/>
              <a:t> interaction from case-control </a:t>
            </a:r>
            <a:r>
              <a:rPr lang="en-US" dirty="0" err="1" smtClean="0"/>
              <a:t>germline</a:t>
            </a:r>
            <a:r>
              <a:rPr lang="en-US" dirty="0" smtClean="0"/>
              <a:t> sequencing data and paired tumor-normal sequencing data</a:t>
            </a:r>
          </a:p>
          <a:p>
            <a:endParaRPr lang="en-US" dirty="0"/>
          </a:p>
          <a:p>
            <a:r>
              <a:rPr lang="en-US" dirty="0" smtClean="0"/>
              <a:t>Interfaces with VAAST to identify candidate </a:t>
            </a:r>
            <a:r>
              <a:rPr lang="en-US" dirty="0" err="1" smtClean="0"/>
              <a:t>germline</a:t>
            </a:r>
            <a:r>
              <a:rPr lang="en-US" dirty="0"/>
              <a:t> </a:t>
            </a:r>
            <a:r>
              <a:rPr lang="en-US" dirty="0" smtClean="0"/>
              <a:t>susceptibility variants in each gene</a:t>
            </a:r>
          </a:p>
          <a:p>
            <a:endParaRPr lang="en-US" dirty="0"/>
          </a:p>
          <a:p>
            <a:r>
              <a:rPr lang="en-US" dirty="0" smtClean="0"/>
              <a:t>Performs gene-based tests for preferential allelic imbalance and differences in SNV and small </a:t>
            </a:r>
            <a:r>
              <a:rPr lang="en-US" dirty="0" err="1" smtClean="0"/>
              <a:t>indel</a:t>
            </a:r>
            <a:r>
              <a:rPr lang="en-US" dirty="0" smtClean="0"/>
              <a:t> mutation rates</a:t>
            </a:r>
          </a:p>
          <a:p>
            <a:endParaRPr lang="en-US" dirty="0"/>
          </a:p>
          <a:p>
            <a:r>
              <a:rPr lang="en-US" dirty="0" smtClean="0"/>
              <a:t>Can identify or validate </a:t>
            </a:r>
            <a:r>
              <a:rPr lang="en-US" dirty="0" err="1" smtClean="0"/>
              <a:t>germline</a:t>
            </a:r>
            <a:r>
              <a:rPr lang="en-US" dirty="0" smtClean="0"/>
              <a:t> associations in known cancer genes</a:t>
            </a:r>
          </a:p>
          <a:p>
            <a:endParaRPr lang="en-US" dirty="0" smtClean="0"/>
          </a:p>
          <a:p>
            <a:r>
              <a:rPr lang="en-US" dirty="0" smtClean="0"/>
              <a:t>Can also be combined with case-control association tests to improve power to identify novel cancer-gene associations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318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9808"/>
            <a:ext cx="8229600" cy="47303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/>
              <a:t>The University of Texas MD Anderson Cancer Center</a:t>
            </a:r>
          </a:p>
          <a:p>
            <a:pPr marL="0" indent="0" algn="ctr">
              <a:buNone/>
            </a:pPr>
            <a:r>
              <a:rPr lang="en-US" sz="2400" dirty="0" err="1" smtClean="0"/>
              <a:t>Hao</a:t>
            </a:r>
            <a:r>
              <a:rPr lang="en-US" sz="2400" dirty="0" smtClean="0"/>
              <a:t> Hu</a:t>
            </a:r>
          </a:p>
          <a:p>
            <a:pPr marL="0" indent="0" algn="ctr">
              <a:buNone/>
            </a:pPr>
            <a:r>
              <a:rPr lang="en-US" sz="2400" dirty="0" smtClean="0"/>
              <a:t>Paul </a:t>
            </a:r>
            <a:r>
              <a:rPr lang="en-US" sz="2400" dirty="0" err="1" smtClean="0"/>
              <a:t>Scheet</a:t>
            </a:r>
            <a:endParaRPr lang="en-US" sz="2400" dirty="0" smtClean="0"/>
          </a:p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r>
              <a:rPr lang="en-US" sz="2400" b="1" dirty="0" smtClean="0"/>
              <a:t>Huntsman Cancer Institute, University of Utah</a:t>
            </a:r>
          </a:p>
          <a:p>
            <a:pPr marL="0" indent="0" algn="ctr">
              <a:buNone/>
            </a:pPr>
            <a:r>
              <a:rPr lang="en-US" sz="2400" dirty="0" smtClean="0"/>
              <a:t>Sean </a:t>
            </a:r>
            <a:r>
              <a:rPr lang="en-US" sz="2400" dirty="0" err="1" smtClean="0"/>
              <a:t>Tavtigian</a:t>
            </a: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 smtClean="0"/>
              <a:t>SGI is freely available for academic use and can be downloaded at </a:t>
            </a:r>
            <a:r>
              <a:rPr lang="en-US" sz="2400" u="sng" dirty="0">
                <a:hlinkClick r:id="rId2"/>
              </a:rPr>
              <a:t>www.hufflab.org/software/#sgi</a:t>
            </a:r>
            <a:r>
              <a:rPr lang="en-US" sz="2400" dirty="0"/>
              <a:t> </a:t>
            </a:r>
            <a:r>
              <a:rPr lang="en-US" sz="2400" dirty="0" smtClean="0"/>
              <a:t>.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000" dirty="0" smtClean="0"/>
              <a:t>The Huff lab is currently recruiting postdoctoral fellows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86324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ounded Rectangle 56"/>
          <p:cNvSpPr/>
          <p:nvPr/>
        </p:nvSpPr>
        <p:spPr>
          <a:xfrm>
            <a:off x="4740672" y="1955800"/>
            <a:ext cx="4225527" cy="314810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2308623" y="1955800"/>
            <a:ext cx="2202654" cy="4394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0000"/>
                </a:solidFill>
              </a:rPr>
              <a:t>Germline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classic two-hit model of carcinogenesis </a:t>
            </a:r>
            <a:br>
              <a:rPr lang="en-US" dirty="0" smtClean="0"/>
            </a:br>
            <a:r>
              <a:rPr lang="en-US" sz="3600" dirty="0" err="1" smtClean="0"/>
              <a:t>Germline</a:t>
            </a:r>
            <a:r>
              <a:rPr lang="en-US" sz="3600" dirty="0" smtClean="0"/>
              <a:t> dominant, </a:t>
            </a:r>
            <a:r>
              <a:rPr lang="en-US" sz="3600" dirty="0"/>
              <a:t>c</a:t>
            </a:r>
            <a:r>
              <a:rPr lang="en-US" sz="3600" dirty="0" smtClean="0"/>
              <a:t>ellular recessive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218096" y="2809196"/>
            <a:ext cx="2151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Non-hereditary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5116713"/>
            <a:ext cx="1552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Hereditary</a:t>
            </a:r>
            <a:endParaRPr lang="en-US" sz="2400" b="1" dirty="0"/>
          </a:p>
        </p:txBody>
      </p:sp>
      <p:sp>
        <p:nvSpPr>
          <p:cNvPr id="15" name="Oval 14"/>
          <p:cNvSpPr/>
          <p:nvPr/>
        </p:nvSpPr>
        <p:spPr>
          <a:xfrm>
            <a:off x="2615256" y="2184400"/>
            <a:ext cx="1594202" cy="1600200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194050" y="2489200"/>
            <a:ext cx="114300" cy="332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194050" y="2830742"/>
            <a:ext cx="114300" cy="7062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530600" y="2489200"/>
            <a:ext cx="114300" cy="332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530600" y="2830742"/>
            <a:ext cx="114300" cy="7062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926656" y="2184400"/>
            <a:ext cx="1594202" cy="1600200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505450" y="2489200"/>
            <a:ext cx="114300" cy="332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505450" y="2830742"/>
            <a:ext cx="114300" cy="7062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5842000" y="2489200"/>
            <a:ext cx="114300" cy="332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842000" y="2830742"/>
            <a:ext cx="114300" cy="7062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199956" y="3181350"/>
            <a:ext cx="1594202" cy="1600200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7778750" y="3486150"/>
            <a:ext cx="114300" cy="332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7778750" y="3827692"/>
            <a:ext cx="114300" cy="7062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8115300" y="3486150"/>
            <a:ext cx="114300" cy="332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8115300" y="3827692"/>
            <a:ext cx="114300" cy="7062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615256" y="4475252"/>
            <a:ext cx="1594202" cy="1600200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194050" y="4780052"/>
            <a:ext cx="114300" cy="332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194050" y="5121594"/>
            <a:ext cx="114300" cy="7062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3530600" y="4780052"/>
            <a:ext cx="114300" cy="332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3530600" y="5121594"/>
            <a:ext cx="114300" cy="7062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5365750" y="3093061"/>
            <a:ext cx="406400" cy="1778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7778750" y="3486150"/>
            <a:ext cx="114300" cy="332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7778750" y="3827692"/>
            <a:ext cx="114300" cy="7062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Multiply 42"/>
          <p:cNvSpPr/>
          <p:nvPr/>
        </p:nvSpPr>
        <p:spPr>
          <a:xfrm>
            <a:off x="7639050" y="4090011"/>
            <a:ext cx="406400" cy="1778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8115300" y="3486150"/>
            <a:ext cx="114300" cy="332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8115300" y="3827692"/>
            <a:ext cx="114300" cy="7062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Multiply 45"/>
          <p:cNvSpPr/>
          <p:nvPr/>
        </p:nvSpPr>
        <p:spPr>
          <a:xfrm>
            <a:off x="7975600" y="4090011"/>
            <a:ext cx="406400" cy="1778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3194050" y="4771206"/>
            <a:ext cx="114300" cy="332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3194050" y="5112748"/>
            <a:ext cx="114300" cy="7062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Multiply 48"/>
          <p:cNvSpPr/>
          <p:nvPr/>
        </p:nvSpPr>
        <p:spPr>
          <a:xfrm>
            <a:off x="3054350" y="5375067"/>
            <a:ext cx="406400" cy="1778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4209458" y="2984500"/>
            <a:ext cx="71719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4209458" y="4533900"/>
            <a:ext cx="3105742" cy="8411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6520858" y="3149600"/>
            <a:ext cx="717198" cy="3873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7287756" y="2258367"/>
            <a:ext cx="1210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Somatic</a:t>
            </a:r>
            <a:endParaRPr lang="en-US" sz="2400" b="1" dirty="0"/>
          </a:p>
        </p:txBody>
      </p:sp>
      <p:sp>
        <p:nvSpPr>
          <p:cNvPr id="59" name="Content Placeholder 2"/>
          <p:cNvSpPr>
            <a:spLocks noGrp="1"/>
          </p:cNvSpPr>
          <p:nvPr>
            <p:ph idx="1"/>
          </p:nvPr>
        </p:nvSpPr>
        <p:spPr>
          <a:xfrm>
            <a:off x="4511277" y="5369221"/>
            <a:ext cx="4454922" cy="1361779"/>
          </a:xfrm>
        </p:spPr>
        <p:txBody>
          <a:bodyPr>
            <a:normAutofit fontScale="62500" lnSpcReduction="20000"/>
          </a:bodyPr>
          <a:lstStyle/>
          <a:p>
            <a:pPr marL="400050" lvl="2" indent="0">
              <a:buNone/>
            </a:pPr>
            <a:r>
              <a:rPr lang="en-US" i="1" dirty="0" smtClean="0"/>
              <a:t>RB1</a:t>
            </a:r>
            <a:r>
              <a:rPr lang="en-US" dirty="0" smtClean="0"/>
              <a:t> in retinoblastoma</a:t>
            </a:r>
          </a:p>
          <a:p>
            <a:pPr marL="400050" lvl="2" indent="0">
              <a:buNone/>
            </a:pPr>
            <a:r>
              <a:rPr lang="en-US" i="1" dirty="0" smtClean="0"/>
              <a:t>BRCA1</a:t>
            </a:r>
            <a:r>
              <a:rPr lang="en-US" dirty="0" smtClean="0"/>
              <a:t> and </a:t>
            </a:r>
            <a:r>
              <a:rPr lang="en-US" i="1" dirty="0" smtClean="0"/>
              <a:t>BRCA2</a:t>
            </a:r>
            <a:r>
              <a:rPr lang="en-US" dirty="0" smtClean="0"/>
              <a:t> in ovarian cancer</a:t>
            </a:r>
          </a:p>
          <a:p>
            <a:pPr marL="400050" lvl="2" indent="0">
              <a:buNone/>
            </a:pPr>
            <a:r>
              <a:rPr lang="en-US" dirty="0" smtClean="0"/>
              <a:t>Most </a:t>
            </a:r>
            <a:r>
              <a:rPr lang="en-US" dirty="0" err="1" smtClean="0"/>
              <a:t>germline</a:t>
            </a:r>
            <a:r>
              <a:rPr lang="en-US" dirty="0" smtClean="0"/>
              <a:t> variants in </a:t>
            </a:r>
            <a:r>
              <a:rPr lang="en-US" i="1" dirty="0" smtClean="0"/>
              <a:t>APC</a:t>
            </a:r>
            <a:r>
              <a:rPr lang="en-US" dirty="0" smtClean="0"/>
              <a:t> and colorectal cancer</a:t>
            </a:r>
          </a:p>
          <a:p>
            <a:pPr marL="400050" lvl="2" indent="0">
              <a:buNone/>
            </a:pPr>
            <a:r>
              <a:rPr lang="en-US" dirty="0" smtClean="0"/>
              <a:t>Some </a:t>
            </a:r>
            <a:r>
              <a:rPr lang="en-US" dirty="0" err="1" smtClean="0"/>
              <a:t>germline</a:t>
            </a:r>
            <a:r>
              <a:rPr lang="en-US" dirty="0" smtClean="0"/>
              <a:t> variants in </a:t>
            </a:r>
            <a:r>
              <a:rPr lang="en-US" i="1" dirty="0" smtClean="0"/>
              <a:t>TP53</a:t>
            </a:r>
            <a:r>
              <a:rPr lang="en-US" dirty="0" smtClean="0"/>
              <a:t> and Li-</a:t>
            </a:r>
            <a:r>
              <a:rPr lang="en-US" dirty="0" err="1" smtClean="0"/>
              <a:t>Fraumeni</a:t>
            </a:r>
            <a:r>
              <a:rPr lang="en-US" dirty="0" smtClean="0"/>
              <a:t> syndrome</a:t>
            </a:r>
          </a:p>
          <a:p>
            <a:pPr marL="742950" lvl="2" indent="-342900"/>
            <a:endParaRPr lang="en-US" dirty="0" smtClean="0"/>
          </a:p>
          <a:p>
            <a:pPr marL="342900" lvl="1" indent="-342900">
              <a:buFont typeface="Arial"/>
              <a:buChar char="•"/>
            </a:pPr>
            <a:endParaRPr lang="en-US" dirty="0" smtClean="0"/>
          </a:p>
          <a:p>
            <a:pPr lvl="1"/>
            <a:endParaRPr lang="en-US" sz="2800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ounded Rectangle 56"/>
          <p:cNvSpPr/>
          <p:nvPr/>
        </p:nvSpPr>
        <p:spPr>
          <a:xfrm>
            <a:off x="3698038" y="1955800"/>
            <a:ext cx="2282428" cy="4394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1265988" y="1955800"/>
            <a:ext cx="2202654" cy="4394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0000"/>
                </a:solidFill>
              </a:rPr>
              <a:t>Germline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Alternative two-hit model:</a:t>
            </a:r>
            <a:br>
              <a:rPr lang="en-US" dirty="0" smtClean="0"/>
            </a:br>
            <a:r>
              <a:rPr lang="en-US" sz="3600" dirty="0" smtClean="0"/>
              <a:t>Localized </a:t>
            </a:r>
            <a:r>
              <a:rPr lang="en-US" sz="3600" dirty="0" err="1" smtClean="0"/>
              <a:t>hypermutable</a:t>
            </a:r>
            <a:r>
              <a:rPr lang="en-US" sz="3600" dirty="0" smtClean="0"/>
              <a:t> phenotype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399737" y="2809195"/>
            <a:ext cx="2151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Non-hereditary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00452" y="5153080"/>
            <a:ext cx="1552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Hereditary</a:t>
            </a:r>
            <a:endParaRPr lang="en-US" sz="2400" b="1" dirty="0"/>
          </a:p>
        </p:txBody>
      </p:sp>
      <p:sp>
        <p:nvSpPr>
          <p:cNvPr id="15" name="Oval 14"/>
          <p:cNvSpPr/>
          <p:nvPr/>
        </p:nvSpPr>
        <p:spPr>
          <a:xfrm>
            <a:off x="1572621" y="2184400"/>
            <a:ext cx="1594202" cy="1600200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151415" y="2489200"/>
            <a:ext cx="114300" cy="332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151415" y="2830742"/>
            <a:ext cx="114300" cy="7062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487965" y="2489200"/>
            <a:ext cx="114300" cy="332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487965" y="2830742"/>
            <a:ext cx="114300" cy="7062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572621" y="4475252"/>
            <a:ext cx="1594202" cy="1600200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2151415" y="4780052"/>
            <a:ext cx="114300" cy="332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151415" y="5121594"/>
            <a:ext cx="114300" cy="7062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2487965" y="4780052"/>
            <a:ext cx="114300" cy="332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2487965" y="5121594"/>
            <a:ext cx="114300" cy="7062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099050" y="4475252"/>
            <a:ext cx="1594202" cy="1600200"/>
            <a:chOff x="7199956" y="3181350"/>
            <a:chExt cx="1594202" cy="1600200"/>
          </a:xfrm>
        </p:grpSpPr>
        <p:sp>
          <p:nvSpPr>
            <p:cNvPr id="25" name="Oval 24"/>
            <p:cNvSpPr/>
            <p:nvPr/>
          </p:nvSpPr>
          <p:spPr>
            <a:xfrm>
              <a:off x="7199956" y="3181350"/>
              <a:ext cx="1594202" cy="1600200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7778750" y="3486150"/>
              <a:ext cx="114300" cy="3326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7778750" y="3827692"/>
              <a:ext cx="114300" cy="7062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Multiply 42"/>
            <p:cNvSpPr/>
            <p:nvPr/>
          </p:nvSpPr>
          <p:spPr>
            <a:xfrm>
              <a:off x="7639050" y="4090011"/>
              <a:ext cx="406400" cy="177800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8115300" y="3486150"/>
              <a:ext cx="114300" cy="3326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8115300" y="3827692"/>
              <a:ext cx="114300" cy="7062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Rounded Rectangle 46"/>
          <p:cNvSpPr/>
          <p:nvPr/>
        </p:nvSpPr>
        <p:spPr>
          <a:xfrm>
            <a:off x="2151415" y="4771206"/>
            <a:ext cx="114300" cy="332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2151415" y="5112748"/>
            <a:ext cx="114300" cy="7062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Multiply 48"/>
          <p:cNvSpPr/>
          <p:nvPr/>
        </p:nvSpPr>
        <p:spPr>
          <a:xfrm>
            <a:off x="2011715" y="5375067"/>
            <a:ext cx="406400" cy="1778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3166823" y="2984500"/>
            <a:ext cx="87054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4290857" y="3922454"/>
            <a:ext cx="1210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Somatic</a:t>
            </a:r>
            <a:endParaRPr lang="en-US" sz="2400" b="1" dirty="0"/>
          </a:p>
        </p:txBody>
      </p:sp>
      <p:sp>
        <p:nvSpPr>
          <p:cNvPr id="59" name="Content Placeholder 2"/>
          <p:cNvSpPr>
            <a:spLocks noGrp="1"/>
          </p:cNvSpPr>
          <p:nvPr>
            <p:ph idx="1"/>
          </p:nvPr>
        </p:nvSpPr>
        <p:spPr>
          <a:xfrm>
            <a:off x="6200377" y="2984500"/>
            <a:ext cx="2791223" cy="3175752"/>
          </a:xfrm>
        </p:spPr>
        <p:txBody>
          <a:bodyPr>
            <a:normAutofit/>
          </a:bodyPr>
          <a:lstStyle/>
          <a:p>
            <a:pPr marL="400050" lvl="2" indent="0">
              <a:buNone/>
            </a:pPr>
            <a:r>
              <a:rPr lang="en-US" sz="2000" i="1" dirty="0" smtClean="0"/>
              <a:t>APC</a:t>
            </a:r>
            <a:r>
              <a:rPr lang="en-US" sz="2000" dirty="0" smtClean="0"/>
              <a:t> nucleotide 3920 and colorectal cancer in humans</a:t>
            </a:r>
          </a:p>
          <a:p>
            <a:pPr marL="400050" lvl="2" indent="0">
              <a:buNone/>
            </a:pPr>
            <a:endParaRPr lang="en-US" sz="2000" dirty="0" smtClean="0"/>
          </a:p>
          <a:p>
            <a:pPr marL="400050" lvl="2" indent="0">
              <a:buNone/>
            </a:pPr>
            <a:r>
              <a:rPr lang="en-US" sz="2000" dirty="0" smtClean="0"/>
              <a:t>Skin tumor susceptibility in mice</a:t>
            </a:r>
          </a:p>
          <a:p>
            <a:pPr marL="342900" lvl="1" indent="-342900">
              <a:buFont typeface="Arial"/>
              <a:buChar char="•"/>
            </a:pPr>
            <a:endParaRPr lang="en-US" dirty="0" smtClean="0"/>
          </a:p>
          <a:p>
            <a:pPr lvl="1"/>
            <a:endParaRPr lang="en-US" sz="2800" dirty="0" smtClean="0"/>
          </a:p>
          <a:p>
            <a:pPr lvl="1"/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4050657" y="2186632"/>
            <a:ext cx="1594202" cy="1600200"/>
            <a:chOff x="7199956" y="3181350"/>
            <a:chExt cx="1594202" cy="1600200"/>
          </a:xfrm>
        </p:grpSpPr>
        <p:sp>
          <p:nvSpPr>
            <p:cNvPr id="53" name="Oval 52"/>
            <p:cNvSpPr/>
            <p:nvPr/>
          </p:nvSpPr>
          <p:spPr>
            <a:xfrm>
              <a:off x="7199956" y="3181350"/>
              <a:ext cx="1594202" cy="1600200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7778750" y="3486150"/>
              <a:ext cx="114300" cy="3326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7778750" y="3827692"/>
              <a:ext cx="114300" cy="7062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Multiply 60"/>
            <p:cNvSpPr/>
            <p:nvPr/>
          </p:nvSpPr>
          <p:spPr>
            <a:xfrm>
              <a:off x="7639050" y="4090011"/>
              <a:ext cx="406400" cy="177800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8115300" y="3486150"/>
              <a:ext cx="114300" cy="3326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8115300" y="3827692"/>
              <a:ext cx="114300" cy="7062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Multiply 64"/>
          <p:cNvSpPr/>
          <p:nvPr/>
        </p:nvSpPr>
        <p:spPr>
          <a:xfrm>
            <a:off x="4538144" y="5472813"/>
            <a:ext cx="406400" cy="1778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ight Arrow 65"/>
          <p:cNvSpPr/>
          <p:nvPr/>
        </p:nvSpPr>
        <p:spPr>
          <a:xfrm>
            <a:off x="3153530" y="5060058"/>
            <a:ext cx="945519" cy="53190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88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ounded Rectangle 56"/>
          <p:cNvSpPr/>
          <p:nvPr/>
        </p:nvSpPr>
        <p:spPr>
          <a:xfrm>
            <a:off x="3698038" y="1955800"/>
            <a:ext cx="5153862" cy="4394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1265988" y="1955800"/>
            <a:ext cx="2202654" cy="4394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0000"/>
                </a:solidFill>
              </a:rPr>
              <a:t>Germline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Three-hit model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399737" y="2809195"/>
            <a:ext cx="2151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Non-hereditary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00452" y="5153080"/>
            <a:ext cx="1552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Hereditary</a:t>
            </a:r>
            <a:endParaRPr lang="en-US" sz="2400" b="1" dirty="0"/>
          </a:p>
        </p:txBody>
      </p:sp>
      <p:sp>
        <p:nvSpPr>
          <p:cNvPr id="15" name="Oval 14"/>
          <p:cNvSpPr/>
          <p:nvPr/>
        </p:nvSpPr>
        <p:spPr>
          <a:xfrm>
            <a:off x="1572621" y="2184400"/>
            <a:ext cx="1594202" cy="1600200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151415" y="2489200"/>
            <a:ext cx="114300" cy="332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151415" y="2830742"/>
            <a:ext cx="114300" cy="7062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487965" y="2489200"/>
            <a:ext cx="114300" cy="332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487965" y="2830742"/>
            <a:ext cx="114300" cy="7062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572621" y="4475252"/>
            <a:ext cx="1594202" cy="1600200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2151415" y="4780052"/>
            <a:ext cx="114300" cy="332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151415" y="5121594"/>
            <a:ext cx="114300" cy="7062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2487965" y="4780052"/>
            <a:ext cx="114300" cy="332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2487965" y="5121594"/>
            <a:ext cx="114300" cy="7062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050657" y="4475252"/>
            <a:ext cx="1594202" cy="1600200"/>
            <a:chOff x="7199956" y="3181350"/>
            <a:chExt cx="1594202" cy="1600200"/>
          </a:xfrm>
        </p:grpSpPr>
        <p:sp>
          <p:nvSpPr>
            <p:cNvPr id="25" name="Oval 24"/>
            <p:cNvSpPr/>
            <p:nvPr/>
          </p:nvSpPr>
          <p:spPr>
            <a:xfrm>
              <a:off x="7199956" y="3181350"/>
              <a:ext cx="1594202" cy="1600200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7778750" y="3486150"/>
              <a:ext cx="114300" cy="3326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7778750" y="3827692"/>
              <a:ext cx="114300" cy="7062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Multiply 42"/>
            <p:cNvSpPr/>
            <p:nvPr/>
          </p:nvSpPr>
          <p:spPr>
            <a:xfrm>
              <a:off x="7639050" y="4090011"/>
              <a:ext cx="406400" cy="177800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8115300" y="3486150"/>
              <a:ext cx="114300" cy="3326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8115300" y="3827692"/>
              <a:ext cx="114300" cy="7062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Rounded Rectangle 46"/>
          <p:cNvSpPr/>
          <p:nvPr/>
        </p:nvSpPr>
        <p:spPr>
          <a:xfrm>
            <a:off x="2151415" y="4771206"/>
            <a:ext cx="114300" cy="332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2151415" y="5112748"/>
            <a:ext cx="114300" cy="7062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Multiply 48"/>
          <p:cNvSpPr/>
          <p:nvPr/>
        </p:nvSpPr>
        <p:spPr>
          <a:xfrm>
            <a:off x="2011715" y="5375067"/>
            <a:ext cx="406400" cy="1778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3166823" y="2984500"/>
            <a:ext cx="87054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5450946" y="3971408"/>
            <a:ext cx="1210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Somatic</a:t>
            </a:r>
            <a:endParaRPr lang="en-US" sz="2400" b="1" dirty="0"/>
          </a:p>
        </p:txBody>
      </p:sp>
      <p:sp>
        <p:nvSpPr>
          <p:cNvPr id="59" name="Content Placeholder 2"/>
          <p:cNvSpPr>
            <a:spLocks noGrp="1"/>
          </p:cNvSpPr>
          <p:nvPr>
            <p:ph idx="1"/>
          </p:nvPr>
        </p:nvSpPr>
        <p:spPr>
          <a:xfrm>
            <a:off x="114301" y="6440303"/>
            <a:ext cx="9029700" cy="354197"/>
          </a:xfrm>
        </p:spPr>
        <p:txBody>
          <a:bodyPr>
            <a:normAutofit fontScale="92500" lnSpcReduction="10000"/>
          </a:bodyPr>
          <a:lstStyle/>
          <a:p>
            <a:pPr marL="400050" lvl="2" indent="0" algn="ctr">
              <a:buNone/>
            </a:pPr>
            <a:r>
              <a:rPr lang="en-US" sz="2000" i="1" dirty="0" smtClean="0"/>
              <a:t>JAK2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dirty="0" err="1"/>
              <a:t>myeloproliferative</a:t>
            </a:r>
            <a:r>
              <a:rPr lang="en-US" sz="2000" dirty="0"/>
              <a:t> neoplasms </a:t>
            </a:r>
          </a:p>
          <a:p>
            <a:pPr lvl="1" algn="ctr"/>
            <a:endParaRPr lang="en-US" sz="2800" dirty="0" smtClean="0"/>
          </a:p>
          <a:p>
            <a:pPr lvl="1" algn="ctr"/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4050657" y="2186632"/>
            <a:ext cx="1594202" cy="1600200"/>
            <a:chOff x="7199956" y="3181350"/>
            <a:chExt cx="1594202" cy="1600200"/>
          </a:xfrm>
        </p:grpSpPr>
        <p:sp>
          <p:nvSpPr>
            <p:cNvPr id="53" name="Oval 52"/>
            <p:cNvSpPr/>
            <p:nvPr/>
          </p:nvSpPr>
          <p:spPr>
            <a:xfrm>
              <a:off x="7199956" y="3181350"/>
              <a:ext cx="1594202" cy="1600200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7778750" y="3486150"/>
              <a:ext cx="114300" cy="3326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7778750" y="3827692"/>
              <a:ext cx="114300" cy="7062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Multiply 60"/>
            <p:cNvSpPr/>
            <p:nvPr/>
          </p:nvSpPr>
          <p:spPr>
            <a:xfrm>
              <a:off x="7639050" y="4090011"/>
              <a:ext cx="406400" cy="177800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8115300" y="3486150"/>
              <a:ext cx="114300" cy="3326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8115300" y="3827692"/>
              <a:ext cx="114300" cy="7062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Multiply 64"/>
          <p:cNvSpPr/>
          <p:nvPr/>
        </p:nvSpPr>
        <p:spPr>
          <a:xfrm>
            <a:off x="4487344" y="5472813"/>
            <a:ext cx="406400" cy="1778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6515401" y="2191360"/>
            <a:ext cx="1594202" cy="1600200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7094195" y="2496160"/>
            <a:ext cx="114300" cy="332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7094195" y="2837702"/>
            <a:ext cx="114300" cy="7062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Multiply 71"/>
          <p:cNvSpPr/>
          <p:nvPr/>
        </p:nvSpPr>
        <p:spPr>
          <a:xfrm>
            <a:off x="6954495" y="3100021"/>
            <a:ext cx="406400" cy="1778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72"/>
          <p:cNvSpPr/>
          <p:nvPr/>
        </p:nvSpPr>
        <p:spPr>
          <a:xfrm>
            <a:off x="7430745" y="2496160"/>
            <a:ext cx="114300" cy="332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73"/>
          <p:cNvSpPr/>
          <p:nvPr/>
        </p:nvSpPr>
        <p:spPr>
          <a:xfrm>
            <a:off x="7430745" y="2837702"/>
            <a:ext cx="114300" cy="7062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5644859" y="3022600"/>
            <a:ext cx="87054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644859" y="5302842"/>
            <a:ext cx="87054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6515401" y="4538146"/>
            <a:ext cx="1594202" cy="1600200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7094195" y="4842946"/>
            <a:ext cx="114300" cy="332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7094195" y="5184488"/>
            <a:ext cx="114300" cy="7062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Multiply 80"/>
          <p:cNvSpPr/>
          <p:nvPr/>
        </p:nvSpPr>
        <p:spPr>
          <a:xfrm>
            <a:off x="6954495" y="5446807"/>
            <a:ext cx="406400" cy="1778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7430745" y="4842946"/>
            <a:ext cx="114300" cy="332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7430745" y="5184488"/>
            <a:ext cx="114300" cy="7062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Multiply 83"/>
          <p:cNvSpPr/>
          <p:nvPr/>
        </p:nvSpPr>
        <p:spPr>
          <a:xfrm>
            <a:off x="6952088" y="5535707"/>
            <a:ext cx="406400" cy="1778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>
            <a:off x="7430745" y="4851792"/>
            <a:ext cx="114300" cy="332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/>
          <p:cNvSpPr/>
          <p:nvPr/>
        </p:nvSpPr>
        <p:spPr>
          <a:xfrm>
            <a:off x="7430745" y="5193334"/>
            <a:ext cx="114300" cy="7062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Multiply 86"/>
          <p:cNvSpPr/>
          <p:nvPr/>
        </p:nvSpPr>
        <p:spPr>
          <a:xfrm>
            <a:off x="7291045" y="5455653"/>
            <a:ext cx="406400" cy="1778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Multiply 87"/>
          <p:cNvSpPr/>
          <p:nvPr/>
        </p:nvSpPr>
        <p:spPr>
          <a:xfrm>
            <a:off x="7288638" y="5544553"/>
            <a:ext cx="406400" cy="1778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/>
          <p:cNvSpPr/>
          <p:nvPr/>
        </p:nvSpPr>
        <p:spPr>
          <a:xfrm>
            <a:off x="7430745" y="2500278"/>
            <a:ext cx="114300" cy="332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ounded Rectangle 91"/>
          <p:cNvSpPr/>
          <p:nvPr/>
        </p:nvSpPr>
        <p:spPr>
          <a:xfrm>
            <a:off x="7430745" y="2841820"/>
            <a:ext cx="114300" cy="7062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Multiply 92"/>
          <p:cNvSpPr/>
          <p:nvPr/>
        </p:nvSpPr>
        <p:spPr>
          <a:xfrm>
            <a:off x="7291045" y="3104139"/>
            <a:ext cx="406400" cy="1778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166823" y="5012646"/>
            <a:ext cx="883834" cy="53190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83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ounded Rectangle 56"/>
          <p:cNvSpPr/>
          <p:nvPr/>
        </p:nvSpPr>
        <p:spPr>
          <a:xfrm>
            <a:off x="3698038" y="1955800"/>
            <a:ext cx="2282428" cy="4394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1265988" y="1955800"/>
            <a:ext cx="2202654" cy="4394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0000"/>
                </a:solidFill>
              </a:rPr>
              <a:t>Germline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One-hit model:</a:t>
            </a:r>
            <a:br>
              <a:rPr lang="en-US" dirty="0" smtClean="0"/>
            </a:br>
            <a:r>
              <a:rPr lang="en-US" sz="3600" dirty="0" err="1" smtClean="0"/>
              <a:t>Germline</a:t>
            </a:r>
            <a:r>
              <a:rPr lang="en-US" sz="3600" dirty="0" smtClean="0"/>
              <a:t> dominant, cellular dominant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399737" y="2809195"/>
            <a:ext cx="2151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Non-hereditary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00452" y="5153080"/>
            <a:ext cx="1552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Hereditary</a:t>
            </a:r>
            <a:endParaRPr lang="en-US" sz="2400" b="1" dirty="0"/>
          </a:p>
        </p:txBody>
      </p:sp>
      <p:sp>
        <p:nvSpPr>
          <p:cNvPr id="15" name="Oval 14"/>
          <p:cNvSpPr/>
          <p:nvPr/>
        </p:nvSpPr>
        <p:spPr>
          <a:xfrm>
            <a:off x="1572621" y="2184400"/>
            <a:ext cx="1594202" cy="1600200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151415" y="2489200"/>
            <a:ext cx="114300" cy="332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151415" y="2830742"/>
            <a:ext cx="114300" cy="7062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487965" y="2489200"/>
            <a:ext cx="114300" cy="332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487965" y="2830742"/>
            <a:ext cx="114300" cy="7062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572621" y="4475252"/>
            <a:ext cx="1594202" cy="1600200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2151415" y="4780052"/>
            <a:ext cx="114300" cy="332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151415" y="5121594"/>
            <a:ext cx="114300" cy="7062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2487965" y="4780052"/>
            <a:ext cx="114300" cy="332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2487965" y="5121594"/>
            <a:ext cx="114300" cy="7062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099050" y="4475252"/>
            <a:ext cx="1594202" cy="1600200"/>
            <a:chOff x="7199956" y="3181350"/>
            <a:chExt cx="1594202" cy="1600200"/>
          </a:xfrm>
        </p:grpSpPr>
        <p:sp>
          <p:nvSpPr>
            <p:cNvPr id="25" name="Oval 24"/>
            <p:cNvSpPr/>
            <p:nvPr/>
          </p:nvSpPr>
          <p:spPr>
            <a:xfrm>
              <a:off x="7199956" y="3181350"/>
              <a:ext cx="1594202" cy="1600200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7778750" y="3486150"/>
              <a:ext cx="114300" cy="3326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7778750" y="3827692"/>
              <a:ext cx="114300" cy="7062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Multiply 42"/>
            <p:cNvSpPr/>
            <p:nvPr/>
          </p:nvSpPr>
          <p:spPr>
            <a:xfrm>
              <a:off x="7639050" y="4090011"/>
              <a:ext cx="406400" cy="177800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8115300" y="3486150"/>
              <a:ext cx="114300" cy="3326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8115300" y="3827692"/>
              <a:ext cx="114300" cy="7062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Rounded Rectangle 46"/>
          <p:cNvSpPr/>
          <p:nvPr/>
        </p:nvSpPr>
        <p:spPr>
          <a:xfrm>
            <a:off x="2151415" y="4771206"/>
            <a:ext cx="114300" cy="332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2151415" y="5112748"/>
            <a:ext cx="114300" cy="7062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Multiply 48"/>
          <p:cNvSpPr/>
          <p:nvPr/>
        </p:nvSpPr>
        <p:spPr>
          <a:xfrm>
            <a:off x="2011715" y="5375067"/>
            <a:ext cx="406400" cy="1778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3166823" y="2984500"/>
            <a:ext cx="87054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4290857" y="3922454"/>
            <a:ext cx="1210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Somatic</a:t>
            </a:r>
            <a:endParaRPr lang="en-US" sz="2400" b="1" dirty="0"/>
          </a:p>
        </p:txBody>
      </p:sp>
      <p:sp>
        <p:nvSpPr>
          <p:cNvPr id="59" name="Content Placeholder 2"/>
          <p:cNvSpPr>
            <a:spLocks noGrp="1"/>
          </p:cNvSpPr>
          <p:nvPr>
            <p:ph idx="1"/>
          </p:nvPr>
        </p:nvSpPr>
        <p:spPr>
          <a:xfrm>
            <a:off x="6200377" y="3536950"/>
            <a:ext cx="2791223" cy="2813049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000" dirty="0" smtClean="0"/>
              <a:t>Dominant gain-of-function </a:t>
            </a:r>
            <a:r>
              <a:rPr lang="en-US" sz="2000" dirty="0" err="1" smtClean="0"/>
              <a:t>germline</a:t>
            </a:r>
            <a:r>
              <a:rPr lang="en-US" sz="2000" dirty="0" smtClean="0"/>
              <a:t> variants in TP53 </a:t>
            </a:r>
            <a:r>
              <a:rPr lang="en-US" sz="2000" dirty="0"/>
              <a:t>and Li-</a:t>
            </a:r>
            <a:r>
              <a:rPr lang="en-US" sz="2000" dirty="0" err="1"/>
              <a:t>Fraumeni</a:t>
            </a:r>
            <a:r>
              <a:rPr lang="en-US" sz="2000" dirty="0"/>
              <a:t> syndrome</a:t>
            </a:r>
          </a:p>
          <a:p>
            <a:pPr marL="0" lvl="1" indent="0">
              <a:buNone/>
            </a:pPr>
            <a:endParaRPr lang="en-US" dirty="0" smtClean="0"/>
          </a:p>
          <a:p>
            <a:pPr lvl="1"/>
            <a:endParaRPr lang="en-US" sz="2800" dirty="0" smtClean="0"/>
          </a:p>
          <a:p>
            <a:pPr lvl="1"/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4050657" y="2186632"/>
            <a:ext cx="1594202" cy="1600200"/>
            <a:chOff x="7199956" y="3181350"/>
            <a:chExt cx="1594202" cy="1600200"/>
          </a:xfrm>
        </p:grpSpPr>
        <p:sp>
          <p:nvSpPr>
            <p:cNvPr id="53" name="Oval 52"/>
            <p:cNvSpPr/>
            <p:nvPr/>
          </p:nvSpPr>
          <p:spPr>
            <a:xfrm>
              <a:off x="7199956" y="3181350"/>
              <a:ext cx="1594202" cy="1600200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7778750" y="3486150"/>
              <a:ext cx="114300" cy="3326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7778750" y="3827692"/>
              <a:ext cx="114300" cy="7062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Multiply 60"/>
            <p:cNvSpPr/>
            <p:nvPr/>
          </p:nvSpPr>
          <p:spPr>
            <a:xfrm>
              <a:off x="7639050" y="4090011"/>
              <a:ext cx="406400" cy="177800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8115300" y="3486150"/>
              <a:ext cx="114300" cy="3326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8115300" y="3827692"/>
              <a:ext cx="114300" cy="7062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315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2417762"/>
          </a:xfrm>
        </p:spPr>
        <p:txBody>
          <a:bodyPr>
            <a:normAutofit/>
          </a:bodyPr>
          <a:lstStyle/>
          <a:p>
            <a:pPr marL="342900" lvl="1" indent="-342900"/>
            <a:r>
              <a:rPr lang="en-US" sz="2400" dirty="0" smtClean="0"/>
              <a:t>One-hit and two-hit models are often overgeneralizations, but with </a:t>
            </a:r>
            <a:r>
              <a:rPr lang="en-US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next-generation sequence data</a:t>
            </a:r>
            <a:r>
              <a:rPr lang="en-US" sz="2400" dirty="0" smtClean="0"/>
              <a:t>, we can now capitalize on the </a:t>
            </a:r>
            <a:r>
              <a:rPr lang="en-US" sz="2400" b="1" i="1" dirty="0" smtClean="0">
                <a:solidFill>
                  <a:srgbClr val="558ED5"/>
                </a:solidFill>
              </a:rPr>
              <a:t>tendency for </a:t>
            </a:r>
            <a:r>
              <a:rPr lang="en-US" sz="2400" b="1" i="1" dirty="0" err="1" smtClean="0">
                <a:solidFill>
                  <a:srgbClr val="558ED5"/>
                </a:solidFill>
              </a:rPr>
              <a:t>germline</a:t>
            </a:r>
            <a:r>
              <a:rPr lang="en-US" sz="2400" b="1" i="1" dirty="0" smtClean="0">
                <a:solidFill>
                  <a:srgbClr val="558ED5"/>
                </a:solidFill>
              </a:rPr>
              <a:t> susceptibility variants to influence the somatic mutations that present in a tumor</a:t>
            </a:r>
            <a:endParaRPr lang="en-US" sz="2400" b="1" i="1" dirty="0" smtClean="0">
              <a:solidFill>
                <a:srgbClr val="558ED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4076700"/>
          </a:xfrm>
        </p:spPr>
        <p:txBody>
          <a:bodyPr>
            <a:normAutofit fontScale="85000" lnSpcReduction="20000"/>
          </a:bodyPr>
          <a:lstStyle/>
          <a:p>
            <a:pPr marL="742950" lvl="2" indent="-342900"/>
            <a:endParaRPr lang="en-US" sz="2000" dirty="0" smtClean="0"/>
          </a:p>
          <a:p>
            <a:pPr marL="342900" lvl="1" indent="-342900"/>
            <a:r>
              <a:rPr lang="en-US" dirty="0" smtClean="0"/>
              <a:t>Can validate variants </a:t>
            </a:r>
            <a:r>
              <a:rPr lang="en-US" dirty="0"/>
              <a:t>of uncertain </a:t>
            </a:r>
            <a:r>
              <a:rPr lang="en-US" dirty="0" smtClean="0"/>
              <a:t>significance for known </a:t>
            </a:r>
            <a:r>
              <a:rPr lang="en-US" dirty="0" err="1" smtClean="0"/>
              <a:t>germline</a:t>
            </a:r>
            <a:r>
              <a:rPr lang="en-US" dirty="0" smtClean="0"/>
              <a:t> susceptibility genes </a:t>
            </a:r>
          </a:p>
          <a:p>
            <a:pPr marL="342900" lvl="1" indent="-342900"/>
            <a:endParaRPr lang="en-US" dirty="0" smtClean="0"/>
          </a:p>
          <a:p>
            <a:pPr marL="342900" lvl="1" indent="-342900"/>
            <a:r>
              <a:rPr lang="en-US" dirty="0" smtClean="0"/>
              <a:t>May have clinical diagnostic value for known </a:t>
            </a:r>
            <a:r>
              <a:rPr lang="en-US" dirty="0" err="1" smtClean="0"/>
              <a:t>germline</a:t>
            </a:r>
            <a:r>
              <a:rPr lang="en-US" dirty="0" smtClean="0"/>
              <a:t> susceptibility variants</a:t>
            </a:r>
          </a:p>
          <a:p>
            <a:pPr marL="342900" lvl="1" indent="-342900"/>
            <a:endParaRPr lang="en-US" dirty="0" smtClean="0"/>
          </a:p>
          <a:p>
            <a:pPr marL="342900" lvl="1" indent="-342900"/>
            <a:r>
              <a:rPr lang="en-US" dirty="0" smtClean="0"/>
              <a:t>For genes known to be significantly mutated in tumors, can be used to detect a role in </a:t>
            </a:r>
            <a:r>
              <a:rPr lang="en-US" dirty="0" err="1" smtClean="0"/>
              <a:t>germline</a:t>
            </a:r>
            <a:r>
              <a:rPr lang="en-US" dirty="0" smtClean="0"/>
              <a:t> susceptibility </a:t>
            </a:r>
          </a:p>
          <a:p>
            <a:pPr marL="342900" lvl="1" indent="-342900"/>
            <a:endParaRPr lang="en-US" dirty="0" smtClean="0"/>
          </a:p>
          <a:p>
            <a:pPr marL="342900" lvl="1" indent="-342900"/>
            <a:r>
              <a:rPr lang="en-US" dirty="0" smtClean="0"/>
              <a:t>Can identify novel cancer-gene associations in genome-wide studies</a:t>
            </a:r>
            <a:endParaRPr lang="en-US" sz="2800" dirty="0" smtClean="0"/>
          </a:p>
          <a:p>
            <a:pPr marL="342900" lvl="1" indent="-342900">
              <a:buFont typeface="Arial"/>
              <a:buChar char="•"/>
            </a:pPr>
            <a:endParaRPr lang="en-US" sz="24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73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The </a:t>
            </a:r>
            <a:r>
              <a:rPr lang="en-US" sz="3600" i="1" dirty="0"/>
              <a:t>S</a:t>
            </a:r>
            <a:r>
              <a:rPr lang="en-US" sz="3600" i="1" dirty="0" smtClean="0"/>
              <a:t>omatic-</a:t>
            </a:r>
            <a:r>
              <a:rPr lang="en-US" sz="3600" i="1" dirty="0" err="1"/>
              <a:t>G</a:t>
            </a:r>
            <a:r>
              <a:rPr lang="en-US" sz="3600" i="1" dirty="0" err="1" smtClean="0"/>
              <a:t>ermline</a:t>
            </a:r>
            <a:r>
              <a:rPr lang="en-US" sz="3600" i="1" dirty="0" smtClean="0"/>
              <a:t> </a:t>
            </a:r>
            <a:r>
              <a:rPr lang="en-US" sz="3600" i="1" dirty="0" smtClean="0"/>
              <a:t>I</a:t>
            </a:r>
            <a:r>
              <a:rPr lang="en-US" sz="3600" i="1" dirty="0" smtClean="0"/>
              <a:t>nteraction Tool (SGI) 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495925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Determines whether </a:t>
            </a:r>
            <a:r>
              <a:rPr lang="en-US" sz="2800" dirty="0" smtClean="0"/>
              <a:t>somatic </a:t>
            </a:r>
            <a:r>
              <a:rPr lang="en-US" sz="2800" dirty="0"/>
              <a:t>mutational events </a:t>
            </a:r>
            <a:r>
              <a:rPr lang="en-US" sz="2800" dirty="0" smtClean="0"/>
              <a:t>occur </a:t>
            </a:r>
            <a:r>
              <a:rPr lang="en-US" sz="2800" dirty="0"/>
              <a:t>more </a:t>
            </a:r>
            <a:r>
              <a:rPr lang="en-US" sz="2800" dirty="0" smtClean="0"/>
              <a:t>(two-hit) or </a:t>
            </a:r>
            <a:r>
              <a:rPr lang="en-US" sz="2800" dirty="0"/>
              <a:t>less </a:t>
            </a:r>
            <a:r>
              <a:rPr lang="en-US" sz="2800" dirty="0" smtClean="0"/>
              <a:t>(one-hit) frequently </a:t>
            </a:r>
            <a:r>
              <a:rPr lang="en-US" sz="2800" dirty="0"/>
              <a:t>than expected given the presence of a </a:t>
            </a:r>
            <a:r>
              <a:rPr lang="en-US" sz="2800" dirty="0" err="1"/>
              <a:t>germline</a:t>
            </a:r>
            <a:r>
              <a:rPr lang="en-US" sz="2800" dirty="0"/>
              <a:t> susceptibility </a:t>
            </a:r>
            <a:r>
              <a:rPr lang="en-US" sz="2800" dirty="0" smtClean="0"/>
              <a:t>variant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Performs a gene-based test that can be applied in a genome</a:t>
            </a:r>
            <a:r>
              <a:rPr lang="en-US" sz="2800" dirty="0"/>
              <a:t>-wide analysis from whole-</a:t>
            </a:r>
            <a:r>
              <a:rPr lang="en-US" sz="2800" dirty="0" err="1"/>
              <a:t>exome</a:t>
            </a:r>
            <a:r>
              <a:rPr lang="en-US" sz="2800" dirty="0"/>
              <a:t> or whole-genome sequence </a:t>
            </a:r>
            <a:r>
              <a:rPr lang="en-US" sz="2800" dirty="0" smtClean="0"/>
              <a:t>data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000000"/>
                </a:solidFill>
              </a:rPr>
              <a:t>Interfaces with the Variant Annotation Analysis and Search Tool (VAAST)</a:t>
            </a:r>
            <a:r>
              <a:rPr lang="en-US" sz="2800" baseline="30000" dirty="0" smtClean="0">
                <a:solidFill>
                  <a:srgbClr val="000000"/>
                </a:solidFill>
              </a:rPr>
              <a:t>1,2</a:t>
            </a:r>
            <a:r>
              <a:rPr lang="en-US" sz="2800" dirty="0" smtClean="0">
                <a:solidFill>
                  <a:srgbClr val="000000"/>
                </a:solidFill>
              </a:rPr>
              <a:t> to automatically identify individuals with candidate </a:t>
            </a:r>
            <a:r>
              <a:rPr lang="en-US" sz="2800" dirty="0" err="1" smtClean="0">
                <a:solidFill>
                  <a:srgbClr val="000000"/>
                </a:solidFill>
              </a:rPr>
              <a:t>germline</a:t>
            </a:r>
            <a:r>
              <a:rPr lang="en-US" sz="2800" dirty="0" smtClean="0">
                <a:solidFill>
                  <a:srgbClr val="000000"/>
                </a:solidFill>
              </a:rPr>
              <a:t> susceptibility variants in each gene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6041838"/>
            <a:ext cx="8229600" cy="6783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lain"/>
            </a:pPr>
            <a:r>
              <a:rPr lang="en-US" sz="2000" dirty="0" err="1" smtClean="0">
                <a:solidFill>
                  <a:srgbClr val="000000"/>
                </a:solidFill>
              </a:rPr>
              <a:t>Yandell</a:t>
            </a:r>
            <a:r>
              <a:rPr lang="en-US" sz="2000" dirty="0" smtClean="0">
                <a:solidFill>
                  <a:srgbClr val="000000"/>
                </a:solidFill>
              </a:rPr>
              <a:t> M*, Huff CD*, Hu H*, et al., Genome Research 2011.</a:t>
            </a:r>
          </a:p>
          <a:p>
            <a:pPr marL="457200" indent="-457200">
              <a:buAutoNum type="arabicPlain"/>
            </a:pPr>
            <a:r>
              <a:rPr lang="en-US" sz="2000" dirty="0" smtClean="0">
                <a:solidFill>
                  <a:srgbClr val="000000"/>
                </a:solidFill>
              </a:rPr>
              <a:t>Hu H*, Huff CD*, Genetic Epidemiology, 2013. 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own Arrow 24"/>
          <p:cNvSpPr/>
          <p:nvPr/>
        </p:nvSpPr>
        <p:spPr>
          <a:xfrm rot="16200000">
            <a:off x="2606511" y="5721716"/>
            <a:ext cx="565694" cy="461274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91419" tIns="45709" rIns="91419" bIns="45709"/>
          <a:lstStyle/>
          <a:p>
            <a:endParaRPr lang="en-US" sz="21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en-US" sz="21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4" name="Down Arrow 23"/>
          <p:cNvSpPr/>
          <p:nvPr/>
        </p:nvSpPr>
        <p:spPr>
          <a:xfrm rot="16200000">
            <a:off x="2511248" y="3730162"/>
            <a:ext cx="565694" cy="748838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91419" tIns="45709" rIns="91419" bIns="45709"/>
          <a:lstStyle/>
          <a:p>
            <a:endParaRPr lang="en-US" sz="21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en-US" sz="21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0" name="Down Arrow 19"/>
          <p:cNvSpPr/>
          <p:nvPr/>
        </p:nvSpPr>
        <p:spPr>
          <a:xfrm rot="16200000">
            <a:off x="2646622" y="1824137"/>
            <a:ext cx="565694" cy="478085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91419" tIns="45709" rIns="91419" bIns="45709"/>
          <a:lstStyle/>
          <a:p>
            <a:endParaRPr lang="en-US" sz="21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en-US" sz="21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069195" y="1077840"/>
            <a:ext cx="6024005" cy="563164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19" tIns="45709" rIns="91419" bIns="45709" anchor="ctr"/>
          <a:lstStyle/>
          <a:p>
            <a:pPr algn="ctr"/>
            <a:endParaRPr lang="en-US" sz="2100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463" y="43740"/>
            <a:ext cx="8682989" cy="77723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SGI Methodology (applied separatel</a:t>
            </a:r>
            <a:r>
              <a:rPr lang="en-US" sz="3600" dirty="0" smtClean="0"/>
              <a:t>y to each gene</a:t>
            </a:r>
            <a:r>
              <a:rPr lang="en-US" sz="3600" i="1" dirty="0" smtClean="0"/>
              <a:t>)</a:t>
            </a:r>
            <a:endParaRPr lang="en-US" sz="3600" i="1" dirty="0"/>
          </a:p>
        </p:txBody>
      </p:sp>
      <p:sp>
        <p:nvSpPr>
          <p:cNvPr id="6" name="Rounded Rectangle 5"/>
          <p:cNvSpPr/>
          <p:nvPr/>
        </p:nvSpPr>
        <p:spPr>
          <a:xfrm>
            <a:off x="3251002" y="3034499"/>
            <a:ext cx="1444479" cy="1945759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19" tIns="45709" rIns="91419" bIns="45709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  <a:cs typeface="Times New Roman"/>
              </a:rPr>
              <a:t>AIRS</a:t>
            </a:r>
            <a:r>
              <a:rPr lang="en-US" sz="1600" dirty="0" smtClean="0">
                <a:solidFill>
                  <a:srgbClr val="FFFFFF"/>
                </a:solidFill>
                <a:cs typeface="Times New Roman"/>
              </a:rPr>
              <a:t> tests for preferential allelic imbalance (AI) </a:t>
            </a:r>
            <a:endParaRPr lang="en-US" sz="1600" baseline="-25000" dirty="0">
              <a:solidFill>
                <a:srgbClr val="FFFFFF"/>
              </a:solidFill>
              <a:cs typeface="Times New Roman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27976" y="1738903"/>
            <a:ext cx="5355832" cy="65359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19" tIns="45709" rIns="91419" bIns="45709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cs typeface="Times New Roman"/>
              </a:rPr>
              <a:t>Individuals with a candidate </a:t>
            </a:r>
            <a:r>
              <a:rPr lang="en-US" dirty="0" err="1" smtClean="0">
                <a:solidFill>
                  <a:schemeClr val="tx1"/>
                </a:solidFill>
                <a:cs typeface="Times New Roman"/>
              </a:rPr>
              <a:t>germline</a:t>
            </a:r>
            <a:r>
              <a:rPr lang="en-US" dirty="0" smtClean="0">
                <a:solidFill>
                  <a:schemeClr val="tx1"/>
                </a:solidFill>
                <a:cs typeface="Times New Roman"/>
              </a:rPr>
              <a:t> variant </a:t>
            </a:r>
            <a:r>
              <a:rPr lang="en-US" sz="2400" dirty="0" smtClean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sz="2400" b="1" dirty="0" smtClean="0">
                <a:solidFill>
                  <a:schemeClr val="tx1"/>
                </a:solidFill>
                <a:cs typeface="Times New Roman"/>
              </a:rPr>
              <a:t>Set A</a:t>
            </a:r>
            <a:r>
              <a:rPr lang="en-US" sz="2400" dirty="0" smtClean="0">
                <a:solidFill>
                  <a:schemeClr val="tx1"/>
                </a:solidFill>
                <a:cs typeface="Times New Roman"/>
              </a:rPr>
              <a:t>)</a:t>
            </a:r>
            <a:endParaRPr lang="en-US" sz="2400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40805" y="5669505"/>
            <a:ext cx="5343003" cy="69302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19" tIns="45709" rIns="91419" bIns="45709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cs typeface="Times New Roman"/>
              </a:rPr>
              <a:t>All other individuals </a:t>
            </a:r>
            <a:r>
              <a:rPr lang="en-US" sz="2400" dirty="0" smtClean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sz="2400" b="1" dirty="0">
                <a:solidFill>
                  <a:schemeClr val="tx1"/>
                </a:solidFill>
                <a:cs typeface="Times New Roman"/>
              </a:rPr>
              <a:t>S</a:t>
            </a:r>
            <a:r>
              <a:rPr lang="en-US" sz="2400" b="1" dirty="0" smtClean="0">
                <a:solidFill>
                  <a:schemeClr val="tx1"/>
                </a:solidFill>
                <a:cs typeface="Times New Roman"/>
              </a:rPr>
              <a:t>et B</a:t>
            </a:r>
            <a:r>
              <a:rPr lang="en-US" sz="2400" dirty="0" smtClean="0">
                <a:solidFill>
                  <a:schemeClr val="tx1"/>
                </a:solidFill>
                <a:cs typeface="Times New Roman"/>
              </a:rPr>
              <a:t>)</a:t>
            </a:r>
            <a:endParaRPr lang="en-US" sz="2400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3733774" y="2392498"/>
            <a:ext cx="392414" cy="642001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91419" tIns="45709" rIns="91419" bIns="45709"/>
          <a:lstStyle/>
          <a:p>
            <a:endParaRPr lang="en-US" sz="21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91103" y="1077840"/>
            <a:ext cx="2499323" cy="131465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19" tIns="45709" rIns="91419" bIns="45709" anchor="ctr"/>
          <a:lstStyle/>
          <a:p>
            <a:pPr algn="ctr"/>
            <a:r>
              <a:rPr lang="en-US" sz="2100" dirty="0" err="1" smtClean="0">
                <a:solidFill>
                  <a:schemeClr val="tx1"/>
                </a:solidFill>
                <a:cs typeface="Times New Roman"/>
              </a:rPr>
              <a:t>Germline</a:t>
            </a:r>
            <a:r>
              <a:rPr lang="en-US" sz="2100" dirty="0" smtClean="0">
                <a:solidFill>
                  <a:schemeClr val="tx1"/>
                </a:solidFill>
                <a:cs typeface="Times New Roman"/>
              </a:rPr>
              <a:t> sequence data from cancer patients</a:t>
            </a:r>
          </a:p>
          <a:p>
            <a:pPr algn="ctr"/>
            <a:r>
              <a:rPr lang="en-US" sz="2100" dirty="0" smtClean="0">
                <a:solidFill>
                  <a:schemeClr val="tx1"/>
                </a:solidFill>
                <a:cs typeface="Times New Roman"/>
              </a:rPr>
              <a:t>(VCF or CGI)</a:t>
            </a:r>
            <a:endParaRPr lang="en-US" sz="2100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1195162" y="2392498"/>
            <a:ext cx="392414" cy="1037465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91419" tIns="45709" rIns="91419" bIns="45709"/>
          <a:lstStyle/>
          <a:p>
            <a:endParaRPr lang="en-US" sz="21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1174" y="3429962"/>
            <a:ext cx="2043542" cy="1240313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19" tIns="45709" rIns="91419" bIns="45709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cs typeface="Times New Roman"/>
              </a:rPr>
              <a:t>VAAST analysis to identify candidate </a:t>
            </a:r>
            <a:r>
              <a:rPr lang="en-US" sz="1600" dirty="0" err="1" smtClean="0">
                <a:solidFill>
                  <a:srgbClr val="FFFFFF"/>
                </a:solidFill>
                <a:cs typeface="Times New Roman"/>
              </a:rPr>
              <a:t>germline</a:t>
            </a:r>
            <a:r>
              <a:rPr lang="en-US" sz="1600" dirty="0" smtClean="0">
                <a:solidFill>
                  <a:srgbClr val="FFFFFF"/>
                </a:solidFill>
                <a:cs typeface="Times New Roman"/>
              </a:rPr>
              <a:t> susceptibility variants</a:t>
            </a:r>
            <a:endParaRPr lang="en-US" sz="1600" dirty="0">
              <a:solidFill>
                <a:srgbClr val="FFFFFF"/>
              </a:solidFill>
              <a:cs typeface="Times New Roman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59396" y="5238674"/>
            <a:ext cx="2499323" cy="131465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19" tIns="45709" rIns="91419" bIns="45709" anchor="ctr"/>
          <a:lstStyle/>
          <a:p>
            <a:pPr algn="ctr"/>
            <a:r>
              <a:rPr lang="en-US" sz="2100" dirty="0" smtClean="0">
                <a:solidFill>
                  <a:schemeClr val="tx1"/>
                </a:solidFill>
                <a:cs typeface="Times New Roman"/>
              </a:rPr>
              <a:t>Somatic sequence data from cancer patients</a:t>
            </a:r>
          </a:p>
          <a:p>
            <a:pPr algn="ctr"/>
            <a:r>
              <a:rPr lang="en-US" sz="2100" dirty="0" smtClean="0">
                <a:solidFill>
                  <a:schemeClr val="tx1"/>
                </a:solidFill>
                <a:cs typeface="Times New Roman"/>
              </a:rPr>
              <a:t>(VCF or CGI)</a:t>
            </a:r>
            <a:endParaRPr lang="en-US" sz="2100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97803" y="1116323"/>
            <a:ext cx="678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SGI</a:t>
            </a:r>
            <a:endParaRPr lang="en-US" sz="2800" b="1" dirty="0"/>
          </a:p>
        </p:txBody>
      </p:sp>
      <p:sp>
        <p:nvSpPr>
          <p:cNvPr id="26" name="Down Arrow 25"/>
          <p:cNvSpPr/>
          <p:nvPr/>
        </p:nvSpPr>
        <p:spPr>
          <a:xfrm rot="10800000">
            <a:off x="3697691" y="4980259"/>
            <a:ext cx="392414" cy="689246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91419" tIns="45709" rIns="91419" bIns="45709"/>
          <a:lstStyle/>
          <a:p>
            <a:endParaRPr lang="en-US" sz="21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5597803" y="2397339"/>
            <a:ext cx="392414" cy="642001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91419" tIns="45709" rIns="91419" bIns="45709"/>
          <a:lstStyle/>
          <a:p>
            <a:endParaRPr lang="en-US" sz="21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9" name="Down Arrow 28"/>
          <p:cNvSpPr/>
          <p:nvPr/>
        </p:nvSpPr>
        <p:spPr>
          <a:xfrm rot="10800000">
            <a:off x="5597803" y="4980259"/>
            <a:ext cx="392414" cy="698941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91419" tIns="45709" rIns="91419" bIns="45709"/>
          <a:lstStyle/>
          <a:p>
            <a:endParaRPr lang="en-US" sz="21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0" name="Down Arrow 29"/>
          <p:cNvSpPr/>
          <p:nvPr/>
        </p:nvSpPr>
        <p:spPr>
          <a:xfrm rot="16200000">
            <a:off x="6620489" y="3713766"/>
            <a:ext cx="431730" cy="627459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91419" tIns="45709" rIns="91419" bIns="45709"/>
          <a:lstStyle/>
          <a:p>
            <a:endParaRPr lang="en-US" sz="21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en-US" sz="21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150084" y="2642504"/>
            <a:ext cx="1873061" cy="2745124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19" tIns="45709" rIns="91419" bIns="45709" anchor="ctr"/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cs typeface="Times New Roman"/>
              </a:rPr>
              <a:t>SGI</a:t>
            </a:r>
            <a:r>
              <a:rPr lang="en-US" dirty="0" smtClean="0">
                <a:solidFill>
                  <a:srgbClr val="FFFFFF"/>
                </a:solidFill>
                <a:cs typeface="Times New Roman"/>
              </a:rPr>
              <a:t> </a:t>
            </a:r>
            <a:r>
              <a:rPr lang="en-US" b="1" dirty="0" smtClean="0">
                <a:solidFill>
                  <a:srgbClr val="FFFFFF"/>
                </a:solidFill>
                <a:cs typeface="Times New Roman"/>
              </a:rPr>
              <a:t>test</a:t>
            </a:r>
            <a:r>
              <a:rPr lang="en-US" dirty="0" smtClean="0">
                <a:solidFill>
                  <a:srgbClr val="FFFFFF"/>
                </a:solidFill>
                <a:cs typeface="Times New Roman"/>
              </a:rPr>
              <a:t> combines </a:t>
            </a:r>
            <a:r>
              <a:rPr lang="en-US" b="1" dirty="0" smtClean="0">
                <a:solidFill>
                  <a:srgbClr val="FFFFFF"/>
                </a:solidFill>
                <a:cs typeface="Times New Roman"/>
              </a:rPr>
              <a:t>AIRS</a:t>
            </a:r>
            <a:r>
              <a:rPr lang="en-US" dirty="0" smtClean="0">
                <a:solidFill>
                  <a:srgbClr val="FFFFFF"/>
                </a:solidFill>
                <a:cs typeface="Times New Roman"/>
              </a:rPr>
              <a:t> and </a:t>
            </a:r>
            <a:r>
              <a:rPr lang="en-US" b="1" dirty="0" smtClean="0">
                <a:solidFill>
                  <a:srgbClr val="FFFFFF"/>
                </a:solidFill>
                <a:cs typeface="Times New Roman"/>
              </a:rPr>
              <a:t>SMIT</a:t>
            </a:r>
            <a:r>
              <a:rPr lang="en-US" dirty="0" smtClean="0">
                <a:solidFill>
                  <a:srgbClr val="FFFFFF"/>
                </a:solidFill>
                <a:cs typeface="Times New Roman"/>
              </a:rPr>
              <a:t> for a unified measure of </a:t>
            </a:r>
            <a:r>
              <a:rPr lang="en-US" dirty="0" err="1" smtClean="0">
                <a:solidFill>
                  <a:srgbClr val="FFFFFF"/>
                </a:solidFill>
                <a:cs typeface="Times New Roman"/>
              </a:rPr>
              <a:t>germline</a:t>
            </a:r>
            <a:r>
              <a:rPr lang="en-US" dirty="0" smtClean="0">
                <a:solidFill>
                  <a:srgbClr val="FFFFFF"/>
                </a:solidFill>
                <a:cs typeface="Times New Roman"/>
              </a:rPr>
              <a:t>-somatic interaction</a:t>
            </a:r>
            <a:endParaRPr lang="en-US" dirty="0">
              <a:solidFill>
                <a:srgbClr val="FFFFFF"/>
              </a:solidFill>
              <a:cs typeface="Times New Roman"/>
            </a:endParaRPr>
          </a:p>
        </p:txBody>
      </p:sp>
      <p:sp>
        <p:nvSpPr>
          <p:cNvPr id="31" name="Down Arrow 30"/>
          <p:cNvSpPr/>
          <p:nvPr/>
        </p:nvSpPr>
        <p:spPr>
          <a:xfrm rot="16200000">
            <a:off x="5706919" y="3442973"/>
            <a:ext cx="431730" cy="2454604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91419" tIns="45709" rIns="91419" bIns="45709"/>
          <a:lstStyle/>
          <a:p>
            <a:endParaRPr lang="en-US" sz="21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en-US" sz="21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067526" y="3034499"/>
            <a:ext cx="1455098" cy="1971415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19" tIns="45709" rIns="91419" bIns="45709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  <a:cs typeface="Times New Roman"/>
              </a:rPr>
              <a:t>SMIT </a:t>
            </a:r>
            <a:r>
              <a:rPr lang="en-US" sz="1600" dirty="0" smtClean="0">
                <a:solidFill>
                  <a:srgbClr val="FFFFFF"/>
                </a:solidFill>
                <a:cs typeface="Times New Roman"/>
              </a:rPr>
              <a:t>tests for excess or dearth of somatic point mutations among individuals in A without AI</a:t>
            </a:r>
            <a:endParaRPr lang="en-US" sz="1600" baseline="-25000" dirty="0">
              <a:solidFill>
                <a:srgbClr val="FFFFFF"/>
              </a:solidFill>
              <a:cs typeface="Times New Roman"/>
            </a:endParaRPr>
          </a:p>
        </p:txBody>
      </p:sp>
      <p:sp>
        <p:nvSpPr>
          <p:cNvPr id="32" name="Down Arrow 31"/>
          <p:cNvSpPr/>
          <p:nvPr/>
        </p:nvSpPr>
        <p:spPr>
          <a:xfrm rot="16200000">
            <a:off x="4667756" y="3853691"/>
            <a:ext cx="431730" cy="367816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91419" tIns="45709" rIns="91419" bIns="45709"/>
          <a:lstStyle/>
          <a:p>
            <a:endParaRPr lang="en-US" sz="21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en-US" sz="21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64250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Allelic Imbalance Rank Sum test (AIRS)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00814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Similar to the ADT test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, but gene-based rather than variant-based and applies to sequence data rather than SNP microarray data</a:t>
            </a:r>
          </a:p>
          <a:p>
            <a:r>
              <a:rPr lang="en-US" sz="2400" dirty="0" smtClean="0"/>
              <a:t>First calculates a </a:t>
            </a:r>
            <a:r>
              <a:rPr lang="en-US" sz="2400" dirty="0" smtClean="0"/>
              <a:t>test statistic that </a:t>
            </a:r>
            <a:r>
              <a:rPr lang="en-US" sz="2400" dirty="0" smtClean="0"/>
              <a:t>is sensitive to allelic imbalance </a:t>
            </a:r>
            <a:r>
              <a:rPr lang="en-US" sz="2400" dirty="0" smtClean="0"/>
              <a:t>at </a:t>
            </a:r>
            <a:r>
              <a:rPr lang="en-US" sz="2400" dirty="0" smtClean="0"/>
              <a:t>each heterozygous </a:t>
            </a:r>
            <a:r>
              <a:rPr lang="en-US" sz="2400" dirty="0" smtClean="0"/>
              <a:t>site</a:t>
            </a:r>
          </a:p>
          <a:p>
            <a:pPr lvl="1"/>
            <a:r>
              <a:rPr lang="en-US" sz="2000" dirty="0" smtClean="0"/>
              <a:t>Default statistic is a one-sided binomial p-value </a:t>
            </a:r>
            <a:r>
              <a:rPr lang="en-US" sz="2000" dirty="0" smtClean="0"/>
              <a:t>testing </a:t>
            </a:r>
            <a:r>
              <a:rPr lang="en-US" sz="2000" dirty="0" smtClean="0"/>
              <a:t>whether the proportion of reads supporting reference site </a:t>
            </a:r>
            <a:r>
              <a:rPr lang="en-US" sz="2000" dirty="0" smtClean="0"/>
              <a:t>is greater than </a:t>
            </a:r>
            <a:r>
              <a:rPr lang="en-US" sz="2000" dirty="0" smtClean="0"/>
              <a:t>0.5</a:t>
            </a:r>
          </a:p>
          <a:p>
            <a:pPr lvl="1"/>
            <a:r>
              <a:rPr lang="en-US" sz="2000" dirty="0" smtClean="0"/>
              <a:t>A proportion significantly different from 0.5 is indicative of </a:t>
            </a:r>
            <a:r>
              <a:rPr lang="en-US" sz="2000" dirty="0" smtClean="0"/>
              <a:t>LOH or a CNV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Optionally, renormalize the statistic to the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proportional rank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in each genome to control for mutational heterogeneity between samples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 smtClean="0"/>
              <a:t>Rank sum test to determine whether candidate </a:t>
            </a:r>
            <a:r>
              <a:rPr lang="en-US" sz="2400" dirty="0" err="1" smtClean="0"/>
              <a:t>germline</a:t>
            </a:r>
            <a:r>
              <a:rPr lang="en-US" sz="2400" dirty="0" smtClean="0"/>
              <a:t> susceptibility </a:t>
            </a:r>
            <a:r>
              <a:rPr lang="en-US" sz="2400" dirty="0" smtClean="0"/>
              <a:t>variants in set A have significantly </a:t>
            </a:r>
            <a:r>
              <a:rPr lang="en-US" sz="2400" dirty="0" smtClean="0"/>
              <a:t>higher ranks than all heterozygous variants in set B (other variants in set A are discarded)</a:t>
            </a:r>
            <a:endParaRPr lang="en-US" sz="2000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8291" y="6401015"/>
            <a:ext cx="8800819" cy="31915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lain"/>
            </a:pPr>
            <a:r>
              <a:rPr lang="en-US" sz="2000" dirty="0" err="1" smtClean="0">
                <a:solidFill>
                  <a:srgbClr val="000000"/>
                </a:solidFill>
              </a:rPr>
              <a:t>Dewal</a:t>
            </a:r>
            <a:r>
              <a:rPr lang="en-US" sz="2000" dirty="0" smtClean="0">
                <a:solidFill>
                  <a:srgbClr val="000000"/>
                </a:solidFill>
              </a:rPr>
              <a:t> N, Freedman M.L., et al., </a:t>
            </a:r>
            <a:r>
              <a:rPr lang="en-US" sz="2000" i="1" dirty="0" smtClean="0">
                <a:solidFill>
                  <a:srgbClr val="000000"/>
                </a:solidFill>
              </a:rPr>
              <a:t>Bioinformatics</a:t>
            </a:r>
            <a:r>
              <a:rPr lang="en-US" sz="2000" dirty="0" smtClean="0">
                <a:solidFill>
                  <a:srgbClr val="000000"/>
                </a:solidFill>
              </a:rPr>
              <a:t> 2010, and </a:t>
            </a:r>
            <a:r>
              <a:rPr lang="en-US" sz="2000" dirty="0" err="1" smtClean="0">
                <a:solidFill>
                  <a:srgbClr val="000000"/>
                </a:solidFill>
              </a:rPr>
              <a:t>Dewal</a:t>
            </a:r>
            <a:r>
              <a:rPr lang="en-US" sz="2000" dirty="0" smtClean="0">
                <a:solidFill>
                  <a:srgbClr val="000000"/>
                </a:solidFill>
              </a:rPr>
              <a:t> et al., </a:t>
            </a:r>
            <a:r>
              <a:rPr lang="en-US" sz="2000" i="1" dirty="0" smtClean="0">
                <a:solidFill>
                  <a:srgbClr val="000000"/>
                </a:solidFill>
              </a:rPr>
              <a:t>Genome Research</a:t>
            </a:r>
            <a:r>
              <a:rPr lang="en-US" sz="2000" dirty="0" smtClean="0">
                <a:solidFill>
                  <a:srgbClr val="000000"/>
                </a:solidFill>
              </a:rPr>
              <a:t>, 2012.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7004</TotalTime>
  <Words>1222</Words>
  <Application>Microsoft Macintosh PowerPoint</Application>
  <PresentationFormat>On-screen Show (4:3)</PresentationFormat>
  <Paragraphs>151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Detecting Statistical Interaction Between Somatic Mutational Events and Germline Variation from Next-generation Sequence Data</vt:lpstr>
      <vt:lpstr>The classic two-hit model of carcinogenesis  Germline dominant, cellular recessive</vt:lpstr>
      <vt:lpstr>Alternative two-hit model: Localized hypermutable phenotype</vt:lpstr>
      <vt:lpstr>Three-hit model</vt:lpstr>
      <vt:lpstr>One-hit model: Germline dominant, cellular dominant</vt:lpstr>
      <vt:lpstr>One-hit and two-hit models are often overgeneralizations, but with next-generation sequence data, we can now capitalize on the tendency for germline susceptibility variants to influence the somatic mutations that present in a tumor</vt:lpstr>
      <vt:lpstr>The Somatic-Germline Interaction Tool (SGI) </vt:lpstr>
      <vt:lpstr>SGI Methodology (applied separately to each gene)</vt:lpstr>
      <vt:lpstr>Allelic Imbalance Rank Sum test (AIRS)</vt:lpstr>
      <vt:lpstr>Power of AIRS to detect preferential allelic imbalance</vt:lpstr>
      <vt:lpstr>Somatic Mutation Interact Test (SMIT)</vt:lpstr>
      <vt:lpstr>SMIT controls for Type I error with variable background mutation rate</vt:lpstr>
      <vt:lpstr>Power of SMIT to detect statistical interaction between germline variation and point mutations</vt:lpstr>
      <vt:lpstr>Combining AIRS and SMIT (SGI test)</vt:lpstr>
      <vt:lpstr>Power to detect somatic-germline interaction</vt:lpstr>
      <vt:lpstr>Power to detect cancer-germline association</vt:lpstr>
      <vt:lpstr>Future directions</vt:lpstr>
      <vt:lpstr>Summary</vt:lpstr>
      <vt:lpstr>Acknowledgements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Somatic Germline Interaction Tool (SGI)</dc:title>
  <dc:creator>Hao Hu</dc:creator>
  <cp:lastModifiedBy>Chad Huff</cp:lastModifiedBy>
  <cp:revision>119</cp:revision>
  <dcterms:created xsi:type="dcterms:W3CDTF">2013-10-06T04:52:28Z</dcterms:created>
  <dcterms:modified xsi:type="dcterms:W3CDTF">2014-01-05T12:11:45Z</dcterms:modified>
</cp:coreProperties>
</file>